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4" r:id="rId7"/>
    <p:sldId id="262" r:id="rId8"/>
    <p:sldId id="263" r:id="rId9"/>
    <p:sldId id="265" r:id="rId10"/>
    <p:sldId id="266" r:id="rId11"/>
  </p:sldIdLst>
  <p:sldSz cx="18288000" cy="10287000"/>
  <p:notesSz cx="6858000" cy="9144000"/>
  <p:embeddedFontLst>
    <p:embeddedFont>
      <p:font typeface="Canva Sans Bold" panose="020B0604020202020204" charset="0"/>
      <p:regular r:id="rId12"/>
    </p:embeddedFont>
    <p:embeddedFont>
      <p:font typeface="Canva Sans Medium" panose="020B0604020202020204" charset="0"/>
      <p:regular r:id="rId13"/>
    </p:embeddedFont>
    <p:embeddedFont>
      <p:font typeface="Montserrat Medium" panose="00000600000000000000" pitchFamily="2" charset="0"/>
      <p:regular r:id="rId14"/>
    </p:embeddedFont>
    <p:embeddedFont>
      <p:font typeface="Waffle Sof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DC"/>
    <a:srgbClr val="3E39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gif"/><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11.svg"/><Relationship Id="rId26" Type="http://schemas.openxmlformats.org/officeDocument/2006/relationships/image" Target="../media/image30.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10.png"/><Relationship Id="rId25"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24" Type="http://schemas.openxmlformats.org/officeDocument/2006/relationships/image" Target="../media/image28.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9.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9.svg"/><Relationship Id="rId27"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11.svg"/><Relationship Id="rId26" Type="http://schemas.openxmlformats.org/officeDocument/2006/relationships/image" Target="../media/image30.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10.png"/><Relationship Id="rId25"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24" Type="http://schemas.openxmlformats.org/officeDocument/2006/relationships/image" Target="../media/image28.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9.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9.svg"/><Relationship Id="rId27"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11.svg"/><Relationship Id="rId26" Type="http://schemas.openxmlformats.org/officeDocument/2006/relationships/image" Target="../media/image30.svg"/><Relationship Id="rId3" Type="http://schemas.openxmlformats.org/officeDocument/2006/relationships/image" Target="../media/image2.png"/><Relationship Id="rId21" Type="http://schemas.openxmlformats.org/officeDocument/2006/relationships/image" Target="../media/image18.png"/><Relationship Id="rId34" Type="http://schemas.openxmlformats.org/officeDocument/2006/relationships/image" Target="../media/image38.png"/><Relationship Id="rId7"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10.png"/><Relationship Id="rId25" Type="http://schemas.openxmlformats.org/officeDocument/2006/relationships/image" Target="../media/image29.png"/><Relationship Id="rId33"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13.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24" Type="http://schemas.openxmlformats.org/officeDocument/2006/relationships/image" Target="../media/image28.svg"/><Relationship Id="rId32" Type="http://schemas.openxmlformats.org/officeDocument/2006/relationships/image" Target="../media/image36.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9.svg"/><Relationship Id="rId19" Type="http://schemas.openxmlformats.org/officeDocument/2006/relationships/image" Target="../media/image12.png"/><Relationship Id="rId31"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9.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svg"/><Relationship Id="rId8"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644130" y="7811078"/>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57943" y="-1028700"/>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273823" y="8381193"/>
            <a:ext cx="7315200" cy="2593571"/>
          </a:xfrm>
          <a:custGeom>
            <a:avLst/>
            <a:gdLst/>
            <a:ahLst/>
            <a:cxnLst/>
            <a:rect l="l" t="t" r="r" b="b"/>
            <a:pathLst>
              <a:path w="7315200" h="2593571">
                <a:moveTo>
                  <a:pt x="0" y="0"/>
                </a:moveTo>
                <a:lnTo>
                  <a:pt x="7315200" y="0"/>
                </a:lnTo>
                <a:lnTo>
                  <a:pt x="7315200" y="2593571"/>
                </a:lnTo>
                <a:lnTo>
                  <a:pt x="0" y="259357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14337938" y="-2551140"/>
            <a:ext cx="4798601" cy="4114800"/>
          </a:xfrm>
          <a:custGeom>
            <a:avLst/>
            <a:gdLst/>
            <a:ahLst/>
            <a:cxnLst/>
            <a:rect l="l" t="t" r="r" b="b"/>
            <a:pathLst>
              <a:path w="4798601" h="4114800">
                <a:moveTo>
                  <a:pt x="0" y="0"/>
                </a:moveTo>
                <a:lnTo>
                  <a:pt x="4798601" y="0"/>
                </a:lnTo>
                <a:lnTo>
                  <a:pt x="479860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0184229" y="8735415"/>
            <a:ext cx="2762060" cy="4114800"/>
          </a:xfrm>
          <a:custGeom>
            <a:avLst/>
            <a:gdLst/>
            <a:ahLst/>
            <a:cxnLst/>
            <a:rect l="l" t="t" r="r" b="b"/>
            <a:pathLst>
              <a:path w="2762060" h="4114800">
                <a:moveTo>
                  <a:pt x="0" y="0"/>
                </a:moveTo>
                <a:lnTo>
                  <a:pt x="2762060" y="0"/>
                </a:lnTo>
                <a:lnTo>
                  <a:pt x="276206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936153" y="8489167"/>
            <a:ext cx="5539542" cy="3595667"/>
          </a:xfrm>
          <a:custGeom>
            <a:avLst/>
            <a:gdLst/>
            <a:ahLst/>
            <a:cxnLst/>
            <a:rect l="l" t="t" r="r" b="b"/>
            <a:pathLst>
              <a:path w="5539542" h="3595667">
                <a:moveTo>
                  <a:pt x="0" y="0"/>
                </a:moveTo>
                <a:lnTo>
                  <a:pt x="5539542" y="0"/>
                </a:lnTo>
                <a:lnTo>
                  <a:pt x="5539542" y="3595666"/>
                </a:lnTo>
                <a:lnTo>
                  <a:pt x="0" y="35956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16836173" y="5734136"/>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274627">
            <a:off x="3442789" y="-3270844"/>
            <a:ext cx="5351217" cy="4319604"/>
          </a:xfrm>
          <a:custGeom>
            <a:avLst/>
            <a:gdLst/>
            <a:ahLst/>
            <a:cxnLst/>
            <a:rect l="l" t="t" r="r" b="b"/>
            <a:pathLst>
              <a:path w="5351217" h="4319604">
                <a:moveTo>
                  <a:pt x="0" y="0"/>
                </a:moveTo>
                <a:lnTo>
                  <a:pt x="5351217" y="0"/>
                </a:lnTo>
                <a:lnTo>
                  <a:pt x="5351217" y="4319605"/>
                </a:lnTo>
                <a:lnTo>
                  <a:pt x="0" y="431960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965241">
            <a:off x="9363079" y="-3077843"/>
            <a:ext cx="4940484" cy="4310572"/>
          </a:xfrm>
          <a:custGeom>
            <a:avLst/>
            <a:gdLst/>
            <a:ahLst/>
            <a:cxnLst/>
            <a:rect l="l" t="t" r="r" b="b"/>
            <a:pathLst>
              <a:path w="4940484" h="4310572">
                <a:moveTo>
                  <a:pt x="0" y="0"/>
                </a:moveTo>
                <a:lnTo>
                  <a:pt x="4940484" y="0"/>
                </a:lnTo>
                <a:lnTo>
                  <a:pt x="4940484" y="4310572"/>
                </a:lnTo>
                <a:lnTo>
                  <a:pt x="0" y="431057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4194280">
            <a:off x="-2257593" y="3698521"/>
            <a:ext cx="4305636" cy="2699459"/>
          </a:xfrm>
          <a:custGeom>
            <a:avLst/>
            <a:gdLst/>
            <a:ahLst/>
            <a:cxnLst/>
            <a:rect l="l" t="t" r="r" b="b"/>
            <a:pathLst>
              <a:path w="4305636" h="2699459">
                <a:moveTo>
                  <a:pt x="0" y="0"/>
                </a:moveTo>
                <a:lnTo>
                  <a:pt x="4305636" y="0"/>
                </a:lnTo>
                <a:lnTo>
                  <a:pt x="4305636" y="2699458"/>
                </a:lnTo>
                <a:lnTo>
                  <a:pt x="0" y="2699458"/>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354550" y="2058703"/>
            <a:ext cx="5097501" cy="4114800"/>
          </a:xfrm>
          <a:custGeom>
            <a:avLst/>
            <a:gdLst/>
            <a:ahLst/>
            <a:cxnLst/>
            <a:rect l="l" t="t" r="r" b="b"/>
            <a:pathLst>
              <a:path w="5097501" h="4114800">
                <a:moveTo>
                  <a:pt x="0" y="0"/>
                </a:moveTo>
                <a:lnTo>
                  <a:pt x="5097501" y="0"/>
                </a:lnTo>
                <a:lnTo>
                  <a:pt x="5097501"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4" name="TextBox 14"/>
          <p:cNvSpPr txBox="1"/>
          <p:nvPr/>
        </p:nvSpPr>
        <p:spPr>
          <a:xfrm>
            <a:off x="1015232" y="2457981"/>
            <a:ext cx="15190689" cy="3410677"/>
          </a:xfrm>
          <a:prstGeom prst="rect">
            <a:avLst/>
          </a:prstGeom>
        </p:spPr>
        <p:txBody>
          <a:bodyPr wrap="square" lIns="0" tIns="0" rIns="0" bIns="0" rtlCol="0" anchor="t">
            <a:spAutoFit/>
          </a:bodyPr>
          <a:lstStyle/>
          <a:p>
            <a:pPr algn="ctr">
              <a:lnSpc>
                <a:spcPts val="8829"/>
              </a:lnSpc>
            </a:pPr>
            <a:r>
              <a:rPr lang="en-US" sz="8180" spc="-220" dirty="0">
                <a:solidFill>
                  <a:srgbClr val="FDED8F"/>
                </a:solidFill>
                <a:latin typeface="Waffle Soft"/>
                <a:ea typeface="Waffle Soft"/>
                <a:cs typeface="Waffle Soft"/>
                <a:sym typeface="Waffle Soft"/>
              </a:rPr>
              <a:t>AI-DRIVEN </a:t>
            </a:r>
          </a:p>
          <a:p>
            <a:pPr algn="ctr">
              <a:lnSpc>
                <a:spcPts val="8829"/>
              </a:lnSpc>
            </a:pPr>
            <a:r>
              <a:rPr lang="en-US" sz="8180" spc="-220" dirty="0">
                <a:solidFill>
                  <a:srgbClr val="FDED8F"/>
                </a:solidFill>
                <a:latin typeface="Waffle Soft"/>
                <a:ea typeface="Waffle Soft"/>
                <a:cs typeface="Waffle Soft"/>
                <a:sym typeface="Waffle Soft"/>
              </a:rPr>
              <a:t>PERSONALISED</a:t>
            </a:r>
          </a:p>
          <a:p>
            <a:pPr marL="0" lvl="0" indent="0" algn="ctr">
              <a:lnSpc>
                <a:spcPts val="8829"/>
              </a:lnSpc>
            </a:pPr>
            <a:r>
              <a:rPr lang="en-US" sz="8180" spc="-220" dirty="0">
                <a:solidFill>
                  <a:srgbClr val="FDED8F"/>
                </a:solidFill>
                <a:latin typeface="Waffle Soft"/>
                <a:ea typeface="Waffle Soft"/>
                <a:cs typeface="Waffle Soft"/>
                <a:sym typeface="Waffle Soft"/>
              </a:rPr>
              <a:t>STUDY PLAN GENERATOR</a:t>
            </a:r>
          </a:p>
        </p:txBody>
      </p:sp>
      <p:sp>
        <p:nvSpPr>
          <p:cNvPr id="15" name="TextBox 15"/>
          <p:cNvSpPr txBox="1"/>
          <p:nvPr/>
        </p:nvSpPr>
        <p:spPr>
          <a:xfrm>
            <a:off x="2728493" y="6175138"/>
            <a:ext cx="12831014" cy="405624"/>
          </a:xfrm>
          <a:prstGeom prst="rect">
            <a:avLst/>
          </a:prstGeom>
        </p:spPr>
        <p:txBody>
          <a:bodyPr wrap="square" lIns="0" tIns="0" rIns="0" bIns="0" rtlCol="0" anchor="t">
            <a:spAutoFit/>
          </a:bodyPr>
          <a:lstStyle/>
          <a:p>
            <a:pPr marL="914400" marR="0" indent="457200">
              <a:lnSpc>
                <a:spcPct val="107000"/>
              </a:lnSpc>
              <a:spcBef>
                <a:spcPts val="0"/>
              </a:spcBef>
              <a:spcAft>
                <a:spcPts val="800"/>
              </a:spcAft>
            </a:pPr>
            <a:r>
              <a:rPr lang="en-US" sz="2590" b="1" kern="100" dirty="0" err="1">
                <a:solidFill>
                  <a:schemeClr val="bg1"/>
                </a:solidFill>
                <a:effectLst/>
                <a:latin typeface="Canva Sans Medium" panose="020B0604020202020204" charset="0"/>
                <a:ea typeface="Aptos" panose="020B0004020202020204" pitchFamily="34" charset="0"/>
                <a:cs typeface="Times New Roman" panose="02020603050405020304" pitchFamily="18" charset="0"/>
              </a:rPr>
              <a:t>Snehith</a:t>
            </a:r>
            <a:r>
              <a:rPr lang="en-US" sz="2590" b="1" kern="100" dirty="0">
                <a:solidFill>
                  <a:schemeClr val="bg1"/>
                </a:solidFill>
                <a:effectLst/>
                <a:latin typeface="Canva Sans Medium" panose="020B0604020202020204" charset="0"/>
                <a:ea typeface="Aptos" panose="020B0004020202020204" pitchFamily="34" charset="0"/>
                <a:cs typeface="Times New Roman" panose="02020603050405020304" pitchFamily="18" charset="0"/>
              </a:rPr>
              <a:t> Reddy Banala(S00443307), Chaitanya </a:t>
            </a:r>
            <a:r>
              <a:rPr lang="en-US" sz="2590" b="1" kern="100" dirty="0" err="1">
                <a:solidFill>
                  <a:schemeClr val="bg1"/>
                </a:solidFill>
                <a:effectLst/>
                <a:latin typeface="Canva Sans Medium" panose="020B0604020202020204" charset="0"/>
                <a:ea typeface="Aptos" panose="020B0004020202020204" pitchFamily="34" charset="0"/>
                <a:cs typeface="Times New Roman" panose="02020603050405020304" pitchFamily="18" charset="0"/>
              </a:rPr>
              <a:t>Bandaru</a:t>
            </a:r>
            <a:r>
              <a:rPr lang="en-US" sz="2590" b="1" kern="100" dirty="0">
                <a:solidFill>
                  <a:schemeClr val="bg1"/>
                </a:solidFill>
                <a:effectLst/>
                <a:latin typeface="Canva Sans Medium" panose="020B0604020202020204" charset="0"/>
                <a:ea typeface="Aptos" panose="020B0004020202020204" pitchFamily="34" charset="0"/>
                <a:cs typeface="Times New Roman" panose="02020603050405020304" pitchFamily="18" charset="0"/>
              </a:rPr>
              <a:t>(S00424747)</a:t>
            </a:r>
          </a:p>
        </p:txBody>
      </p:sp>
      <p:sp>
        <p:nvSpPr>
          <p:cNvPr id="16" name="Freeform 16"/>
          <p:cNvSpPr/>
          <p:nvPr/>
        </p:nvSpPr>
        <p:spPr>
          <a:xfrm rot="8100000">
            <a:off x="15188769" y="3723297"/>
            <a:ext cx="1087561" cy="1754130"/>
          </a:xfrm>
          <a:custGeom>
            <a:avLst/>
            <a:gdLst/>
            <a:ahLst/>
            <a:cxnLst/>
            <a:rect l="l" t="t" r="r" b="b"/>
            <a:pathLst>
              <a:path w="1087561" h="1754130">
                <a:moveTo>
                  <a:pt x="0" y="0"/>
                </a:moveTo>
                <a:lnTo>
                  <a:pt x="1087561" y="0"/>
                </a:lnTo>
                <a:lnTo>
                  <a:pt x="1087561" y="1754130"/>
                </a:lnTo>
                <a:lnTo>
                  <a:pt x="0" y="17541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rot="-2980084">
            <a:off x="2218017" y="5839248"/>
            <a:ext cx="1087561" cy="1754130"/>
          </a:xfrm>
          <a:custGeom>
            <a:avLst/>
            <a:gdLst/>
            <a:ahLst/>
            <a:cxnLst/>
            <a:rect l="l" t="t" r="r" b="b"/>
            <a:pathLst>
              <a:path w="1087561" h="1754130">
                <a:moveTo>
                  <a:pt x="0" y="0"/>
                </a:moveTo>
                <a:lnTo>
                  <a:pt x="1087561" y="0"/>
                </a:lnTo>
                <a:lnTo>
                  <a:pt x="1087561" y="1754130"/>
                </a:lnTo>
                <a:lnTo>
                  <a:pt x="0" y="17541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644130" y="7811078"/>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57943" y="-1028700"/>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273823" y="8381193"/>
            <a:ext cx="7315200" cy="2593571"/>
          </a:xfrm>
          <a:custGeom>
            <a:avLst/>
            <a:gdLst/>
            <a:ahLst/>
            <a:cxnLst/>
            <a:rect l="l" t="t" r="r" b="b"/>
            <a:pathLst>
              <a:path w="7315200" h="2593571">
                <a:moveTo>
                  <a:pt x="0" y="0"/>
                </a:moveTo>
                <a:lnTo>
                  <a:pt x="7315200" y="0"/>
                </a:lnTo>
                <a:lnTo>
                  <a:pt x="7315200" y="2593571"/>
                </a:lnTo>
                <a:lnTo>
                  <a:pt x="0" y="259357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14337938" y="-2551140"/>
            <a:ext cx="4798601" cy="4114800"/>
          </a:xfrm>
          <a:custGeom>
            <a:avLst/>
            <a:gdLst/>
            <a:ahLst/>
            <a:cxnLst/>
            <a:rect l="l" t="t" r="r" b="b"/>
            <a:pathLst>
              <a:path w="4798601" h="4114800">
                <a:moveTo>
                  <a:pt x="0" y="0"/>
                </a:moveTo>
                <a:lnTo>
                  <a:pt x="4798601" y="0"/>
                </a:lnTo>
                <a:lnTo>
                  <a:pt x="479860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0184229" y="8735415"/>
            <a:ext cx="2762060" cy="4114800"/>
          </a:xfrm>
          <a:custGeom>
            <a:avLst/>
            <a:gdLst/>
            <a:ahLst/>
            <a:cxnLst/>
            <a:rect l="l" t="t" r="r" b="b"/>
            <a:pathLst>
              <a:path w="2762060" h="4114800">
                <a:moveTo>
                  <a:pt x="0" y="0"/>
                </a:moveTo>
                <a:lnTo>
                  <a:pt x="2762060" y="0"/>
                </a:lnTo>
                <a:lnTo>
                  <a:pt x="276206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936153" y="8489167"/>
            <a:ext cx="5539542" cy="3595667"/>
          </a:xfrm>
          <a:custGeom>
            <a:avLst/>
            <a:gdLst/>
            <a:ahLst/>
            <a:cxnLst/>
            <a:rect l="l" t="t" r="r" b="b"/>
            <a:pathLst>
              <a:path w="5539542" h="3595667">
                <a:moveTo>
                  <a:pt x="0" y="0"/>
                </a:moveTo>
                <a:lnTo>
                  <a:pt x="5539542" y="0"/>
                </a:lnTo>
                <a:lnTo>
                  <a:pt x="5539542" y="3595666"/>
                </a:lnTo>
                <a:lnTo>
                  <a:pt x="0" y="35956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16836173" y="5734136"/>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274627">
            <a:off x="3442789" y="-3270844"/>
            <a:ext cx="5351217" cy="4319604"/>
          </a:xfrm>
          <a:custGeom>
            <a:avLst/>
            <a:gdLst/>
            <a:ahLst/>
            <a:cxnLst/>
            <a:rect l="l" t="t" r="r" b="b"/>
            <a:pathLst>
              <a:path w="5351217" h="4319604">
                <a:moveTo>
                  <a:pt x="0" y="0"/>
                </a:moveTo>
                <a:lnTo>
                  <a:pt x="5351217" y="0"/>
                </a:lnTo>
                <a:lnTo>
                  <a:pt x="5351217" y="4319605"/>
                </a:lnTo>
                <a:lnTo>
                  <a:pt x="0" y="431960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965241">
            <a:off x="9363079" y="-3077843"/>
            <a:ext cx="4940484" cy="4310572"/>
          </a:xfrm>
          <a:custGeom>
            <a:avLst/>
            <a:gdLst/>
            <a:ahLst/>
            <a:cxnLst/>
            <a:rect l="l" t="t" r="r" b="b"/>
            <a:pathLst>
              <a:path w="4940484" h="4310572">
                <a:moveTo>
                  <a:pt x="0" y="0"/>
                </a:moveTo>
                <a:lnTo>
                  <a:pt x="4940484" y="0"/>
                </a:lnTo>
                <a:lnTo>
                  <a:pt x="4940484" y="4310572"/>
                </a:lnTo>
                <a:lnTo>
                  <a:pt x="0" y="431057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4194280">
            <a:off x="-2257593" y="3698521"/>
            <a:ext cx="4305636" cy="2699459"/>
          </a:xfrm>
          <a:custGeom>
            <a:avLst/>
            <a:gdLst/>
            <a:ahLst/>
            <a:cxnLst/>
            <a:rect l="l" t="t" r="r" b="b"/>
            <a:pathLst>
              <a:path w="4305636" h="2699459">
                <a:moveTo>
                  <a:pt x="0" y="0"/>
                </a:moveTo>
                <a:lnTo>
                  <a:pt x="4305636" y="0"/>
                </a:lnTo>
                <a:lnTo>
                  <a:pt x="4305636" y="2699458"/>
                </a:lnTo>
                <a:lnTo>
                  <a:pt x="0" y="2699458"/>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354550" y="2058703"/>
            <a:ext cx="5097501" cy="4114800"/>
          </a:xfrm>
          <a:custGeom>
            <a:avLst/>
            <a:gdLst/>
            <a:ahLst/>
            <a:cxnLst/>
            <a:rect l="l" t="t" r="r" b="b"/>
            <a:pathLst>
              <a:path w="5097501" h="4114800">
                <a:moveTo>
                  <a:pt x="0" y="0"/>
                </a:moveTo>
                <a:lnTo>
                  <a:pt x="5097501" y="0"/>
                </a:lnTo>
                <a:lnTo>
                  <a:pt x="5097501"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4" name="TextBox 14"/>
          <p:cNvSpPr txBox="1"/>
          <p:nvPr/>
        </p:nvSpPr>
        <p:spPr>
          <a:xfrm>
            <a:off x="3316420" y="2936020"/>
            <a:ext cx="11655161" cy="3626766"/>
          </a:xfrm>
          <a:prstGeom prst="rect">
            <a:avLst/>
          </a:prstGeom>
        </p:spPr>
        <p:txBody>
          <a:bodyPr lIns="0" tIns="0" rIns="0" bIns="0" rtlCol="0" anchor="t">
            <a:spAutoFit/>
          </a:bodyPr>
          <a:lstStyle/>
          <a:p>
            <a:pPr marL="0" lvl="0" indent="0" algn="ctr">
              <a:lnSpc>
                <a:spcPts val="14014"/>
              </a:lnSpc>
            </a:pPr>
            <a:r>
              <a:rPr lang="en-US" sz="12976" spc="-350" dirty="0">
                <a:solidFill>
                  <a:srgbClr val="FFB9DC"/>
                </a:solidFill>
                <a:latin typeface="Waffle Soft"/>
                <a:ea typeface="Waffle Soft"/>
                <a:cs typeface="Waffle Soft"/>
                <a:sym typeface="Waffle Soft"/>
              </a:rPr>
              <a:t>THANK YOU VERY MUCH!</a:t>
            </a:r>
          </a:p>
        </p:txBody>
      </p:sp>
      <p:sp>
        <p:nvSpPr>
          <p:cNvPr id="16" name="Freeform 16"/>
          <p:cNvSpPr/>
          <p:nvPr/>
        </p:nvSpPr>
        <p:spPr>
          <a:xfrm rot="8100000">
            <a:off x="14798847" y="2148402"/>
            <a:ext cx="1087561" cy="1754130"/>
          </a:xfrm>
          <a:custGeom>
            <a:avLst/>
            <a:gdLst/>
            <a:ahLst/>
            <a:cxnLst/>
            <a:rect l="l" t="t" r="r" b="b"/>
            <a:pathLst>
              <a:path w="1087561" h="1754130">
                <a:moveTo>
                  <a:pt x="0" y="0"/>
                </a:moveTo>
                <a:lnTo>
                  <a:pt x="1087561" y="0"/>
                </a:lnTo>
                <a:lnTo>
                  <a:pt x="1087561" y="1754130"/>
                </a:lnTo>
                <a:lnTo>
                  <a:pt x="0" y="17541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rot="-2980084">
            <a:off x="2624483" y="6007761"/>
            <a:ext cx="1087561" cy="1754130"/>
          </a:xfrm>
          <a:custGeom>
            <a:avLst/>
            <a:gdLst/>
            <a:ahLst/>
            <a:cxnLst/>
            <a:rect l="l" t="t" r="r" b="b"/>
            <a:pathLst>
              <a:path w="1087561" h="1754130">
                <a:moveTo>
                  <a:pt x="0" y="0"/>
                </a:moveTo>
                <a:lnTo>
                  <a:pt x="1087561" y="0"/>
                </a:lnTo>
                <a:lnTo>
                  <a:pt x="1087561" y="1754130"/>
                </a:lnTo>
                <a:lnTo>
                  <a:pt x="0" y="17541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314450" y="2082926"/>
            <a:ext cx="8581296" cy="1044324"/>
          </a:xfrm>
          <a:prstGeom prst="rect">
            <a:avLst/>
          </a:prstGeom>
        </p:spPr>
        <p:txBody>
          <a:bodyPr lIns="0" tIns="0" rIns="0" bIns="0" rtlCol="0" anchor="t">
            <a:spAutoFit/>
          </a:bodyPr>
          <a:lstStyle/>
          <a:p>
            <a:pPr marL="0" lvl="0" indent="0" algn="l">
              <a:lnSpc>
                <a:spcPts val="7992"/>
              </a:lnSpc>
            </a:pPr>
            <a:r>
              <a:rPr lang="en-US" sz="7200" spc="-194">
                <a:solidFill>
                  <a:srgbClr val="FFFFFF"/>
                </a:solidFill>
                <a:latin typeface="Waffle Soft"/>
                <a:ea typeface="Waffle Soft"/>
                <a:cs typeface="Waffle Soft"/>
                <a:sym typeface="Waffle Soft"/>
              </a:rPr>
              <a:t>INTRODUCTION</a:t>
            </a:r>
          </a:p>
        </p:txBody>
      </p:sp>
      <p:sp>
        <p:nvSpPr>
          <p:cNvPr id="4" name="Freeform 4"/>
          <p:cNvSpPr/>
          <p:nvPr/>
        </p:nvSpPr>
        <p:spPr>
          <a:xfrm>
            <a:off x="-900301" y="-868099"/>
            <a:ext cx="3437339" cy="3248286"/>
          </a:xfrm>
          <a:custGeom>
            <a:avLst/>
            <a:gdLst/>
            <a:ahLst/>
            <a:cxnLst/>
            <a:rect l="l" t="t" r="r" b="b"/>
            <a:pathLst>
              <a:path w="3437339" h="3248286">
                <a:moveTo>
                  <a:pt x="0" y="0"/>
                </a:moveTo>
                <a:lnTo>
                  <a:pt x="3437339" y="0"/>
                </a:lnTo>
                <a:lnTo>
                  <a:pt x="3437339" y="3248286"/>
                </a:lnTo>
                <a:lnTo>
                  <a:pt x="0" y="3248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190825" y="8685314"/>
            <a:ext cx="6136949" cy="2175828"/>
          </a:xfrm>
          <a:custGeom>
            <a:avLst/>
            <a:gdLst/>
            <a:ahLst/>
            <a:cxnLst/>
            <a:rect l="l" t="t" r="r" b="b"/>
            <a:pathLst>
              <a:path w="6136949" h="2175828">
                <a:moveTo>
                  <a:pt x="0" y="0"/>
                </a:moveTo>
                <a:lnTo>
                  <a:pt x="6136950" y="0"/>
                </a:lnTo>
                <a:lnTo>
                  <a:pt x="6136950" y="2175828"/>
                </a:lnTo>
                <a:lnTo>
                  <a:pt x="0" y="217582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16843636" y="6233037"/>
            <a:ext cx="2464636" cy="3347553"/>
          </a:xfrm>
          <a:custGeom>
            <a:avLst/>
            <a:gdLst/>
            <a:ahLst/>
            <a:cxnLst/>
            <a:rect l="l" t="t" r="r" b="b"/>
            <a:pathLst>
              <a:path w="2464636" h="3347553">
                <a:moveTo>
                  <a:pt x="0" y="0"/>
                </a:moveTo>
                <a:lnTo>
                  <a:pt x="2464636" y="0"/>
                </a:lnTo>
                <a:lnTo>
                  <a:pt x="2464636" y="3347552"/>
                </a:lnTo>
                <a:lnTo>
                  <a:pt x="0" y="33475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rot="-274627">
            <a:off x="2680137" y="-2924979"/>
            <a:ext cx="4674306" cy="3773189"/>
          </a:xfrm>
          <a:custGeom>
            <a:avLst/>
            <a:gdLst/>
            <a:ahLst/>
            <a:cxnLst/>
            <a:rect l="l" t="t" r="r" b="b"/>
            <a:pathLst>
              <a:path w="4674306" h="3773189">
                <a:moveTo>
                  <a:pt x="0" y="0"/>
                </a:moveTo>
                <a:lnTo>
                  <a:pt x="4674306" y="0"/>
                </a:lnTo>
                <a:lnTo>
                  <a:pt x="4674306" y="3773188"/>
                </a:lnTo>
                <a:lnTo>
                  <a:pt x="0" y="377318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pic>
        <p:nvPicPr>
          <p:cNvPr id="8" name="Picture 8"/>
          <p:cNvPicPr>
            <a:picLocks noChangeAspect="1"/>
          </p:cNvPicPr>
          <p:nvPr/>
        </p:nvPicPr>
        <p:blipFill>
          <a:blip r:embed="rId11"/>
          <a:srcRect/>
          <a:stretch>
            <a:fillRect/>
          </a:stretch>
        </p:blipFill>
        <p:spPr>
          <a:xfrm>
            <a:off x="10790998" y="2581275"/>
            <a:ext cx="6577497" cy="4439810"/>
          </a:xfrm>
          <a:prstGeom prst="rect">
            <a:avLst/>
          </a:prstGeom>
        </p:spPr>
      </p:pic>
      <p:sp>
        <p:nvSpPr>
          <p:cNvPr id="9" name="TextBox 9"/>
          <p:cNvSpPr txBox="1"/>
          <p:nvPr/>
        </p:nvSpPr>
        <p:spPr>
          <a:xfrm>
            <a:off x="1314450" y="3689224"/>
            <a:ext cx="9633675" cy="4455081"/>
          </a:xfrm>
          <a:prstGeom prst="rect">
            <a:avLst/>
          </a:prstGeom>
        </p:spPr>
        <p:txBody>
          <a:bodyPr lIns="0" tIns="0" rIns="0" bIns="0" rtlCol="0" anchor="t">
            <a:spAutoFit/>
          </a:bodyPr>
          <a:lstStyle/>
          <a:p>
            <a:pPr marL="0" lvl="0" indent="0" algn="l">
              <a:lnSpc>
                <a:spcPts val="4490"/>
              </a:lnSpc>
            </a:pPr>
            <a:r>
              <a:rPr lang="en-US" sz="2806" b="1" spc="168">
                <a:solidFill>
                  <a:srgbClr val="FFFFFF"/>
                </a:solidFill>
                <a:latin typeface="Canva Sans Medium"/>
                <a:ea typeface="Canva Sans Medium"/>
                <a:cs typeface="Canva Sans Medium"/>
                <a:sym typeface="Canva Sans Medium"/>
              </a:rPr>
              <a:t>The AI-Driven Study Plan Generator revolutionizes traditional education through intelligent personalization and adaptive learning. Leveraging advanced AI algorithms and machine learning capabilities, it creates tailored learning paths that respond to individual needs, empowering both students and educators for enhanced educational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6662151" y="3036566"/>
            <a:ext cx="4967862" cy="5620884"/>
            <a:chOff x="0" y="0"/>
            <a:chExt cx="1334927" cy="1510402"/>
          </a:xfrm>
        </p:grpSpPr>
        <p:sp>
          <p:nvSpPr>
            <p:cNvPr id="4" name="Freeform 4"/>
            <p:cNvSpPr/>
            <p:nvPr/>
          </p:nvSpPr>
          <p:spPr>
            <a:xfrm>
              <a:off x="0" y="0"/>
              <a:ext cx="1334927" cy="1510402"/>
            </a:xfrm>
            <a:custGeom>
              <a:avLst/>
              <a:gdLst/>
              <a:ahLst/>
              <a:cxnLst/>
              <a:rect l="l" t="t" r="r" b="b"/>
              <a:pathLst>
                <a:path w="1334927" h="1510402">
                  <a:moveTo>
                    <a:pt x="29610" y="0"/>
                  </a:moveTo>
                  <a:lnTo>
                    <a:pt x="1305317" y="0"/>
                  </a:lnTo>
                  <a:cubicBezTo>
                    <a:pt x="1321670" y="0"/>
                    <a:pt x="1334927" y="13257"/>
                    <a:pt x="1334927" y="29610"/>
                  </a:cubicBezTo>
                  <a:lnTo>
                    <a:pt x="1334927" y="1480792"/>
                  </a:lnTo>
                  <a:cubicBezTo>
                    <a:pt x="1334927" y="1488645"/>
                    <a:pt x="1331807" y="1496177"/>
                    <a:pt x="1326255" y="1501730"/>
                  </a:cubicBezTo>
                  <a:cubicBezTo>
                    <a:pt x="1320702" y="1507283"/>
                    <a:pt x="1313170" y="1510402"/>
                    <a:pt x="1305317" y="1510402"/>
                  </a:cubicBezTo>
                  <a:lnTo>
                    <a:pt x="29610" y="1510402"/>
                  </a:lnTo>
                  <a:cubicBezTo>
                    <a:pt x="13257" y="1510402"/>
                    <a:pt x="0" y="1497145"/>
                    <a:pt x="0" y="1480792"/>
                  </a:cubicBezTo>
                  <a:lnTo>
                    <a:pt x="0" y="29610"/>
                  </a:lnTo>
                  <a:cubicBezTo>
                    <a:pt x="0" y="13257"/>
                    <a:pt x="13257" y="0"/>
                    <a:pt x="29610" y="0"/>
                  </a:cubicBezTo>
                  <a:close/>
                </a:path>
              </a:pathLst>
            </a:custGeom>
            <a:solidFill>
              <a:srgbClr val="FDED8F"/>
            </a:solidFill>
          </p:spPr>
          <p:txBody>
            <a:bodyPr/>
            <a:lstStyle/>
            <a:p>
              <a:endParaRPr lang="en-US"/>
            </a:p>
          </p:txBody>
        </p:sp>
        <p:sp>
          <p:nvSpPr>
            <p:cNvPr id="5" name="TextBox 5"/>
            <p:cNvSpPr txBox="1"/>
            <p:nvPr/>
          </p:nvSpPr>
          <p:spPr>
            <a:xfrm>
              <a:off x="0" y="38100"/>
              <a:ext cx="1334927" cy="1472302"/>
            </a:xfrm>
            <a:prstGeom prst="rect">
              <a:avLst/>
            </a:prstGeom>
          </p:spPr>
          <p:txBody>
            <a:bodyPr lIns="50800" tIns="50800" rIns="50800" bIns="50800" rtlCol="0" anchor="ctr"/>
            <a:lstStyle/>
            <a:p>
              <a:pPr algn="ctr">
                <a:lnSpc>
                  <a:spcPts val="2688"/>
                </a:lnSpc>
              </a:pPr>
              <a:endParaRPr/>
            </a:p>
          </p:txBody>
        </p:sp>
      </p:grpSp>
      <p:sp>
        <p:nvSpPr>
          <p:cNvPr id="6" name="TextBox 6"/>
          <p:cNvSpPr txBox="1"/>
          <p:nvPr/>
        </p:nvSpPr>
        <p:spPr>
          <a:xfrm>
            <a:off x="2511668" y="1391425"/>
            <a:ext cx="13264663" cy="1044324"/>
          </a:xfrm>
          <a:prstGeom prst="rect">
            <a:avLst/>
          </a:prstGeom>
        </p:spPr>
        <p:txBody>
          <a:bodyPr lIns="0" tIns="0" rIns="0" bIns="0" rtlCol="0" anchor="t">
            <a:spAutoFit/>
          </a:bodyPr>
          <a:lstStyle/>
          <a:p>
            <a:pPr marL="0" lvl="0" indent="0" algn="ctr">
              <a:lnSpc>
                <a:spcPts val="7992"/>
              </a:lnSpc>
            </a:pPr>
            <a:r>
              <a:rPr lang="en-US" sz="7200" spc="-194">
                <a:solidFill>
                  <a:srgbClr val="FFFFFF"/>
                </a:solidFill>
                <a:latin typeface="Waffle Soft"/>
                <a:ea typeface="Waffle Soft"/>
                <a:cs typeface="Waffle Soft"/>
                <a:sym typeface="Waffle Soft"/>
              </a:rPr>
              <a:t>OBJECTIVES AND GOALS</a:t>
            </a:r>
          </a:p>
        </p:txBody>
      </p:sp>
      <p:grpSp>
        <p:nvGrpSpPr>
          <p:cNvPr id="7" name="Group 7"/>
          <p:cNvGrpSpPr/>
          <p:nvPr/>
        </p:nvGrpSpPr>
        <p:grpSpPr>
          <a:xfrm>
            <a:off x="11849908" y="3008113"/>
            <a:ext cx="4967862" cy="5620884"/>
            <a:chOff x="0" y="0"/>
            <a:chExt cx="1334927" cy="1510402"/>
          </a:xfrm>
        </p:grpSpPr>
        <p:sp>
          <p:nvSpPr>
            <p:cNvPr id="8" name="Freeform 8"/>
            <p:cNvSpPr/>
            <p:nvPr/>
          </p:nvSpPr>
          <p:spPr>
            <a:xfrm>
              <a:off x="0" y="0"/>
              <a:ext cx="1334927" cy="1510402"/>
            </a:xfrm>
            <a:custGeom>
              <a:avLst/>
              <a:gdLst/>
              <a:ahLst/>
              <a:cxnLst/>
              <a:rect l="l" t="t" r="r" b="b"/>
              <a:pathLst>
                <a:path w="1334927" h="1510402">
                  <a:moveTo>
                    <a:pt x="29610" y="0"/>
                  </a:moveTo>
                  <a:lnTo>
                    <a:pt x="1305317" y="0"/>
                  </a:lnTo>
                  <a:cubicBezTo>
                    <a:pt x="1321670" y="0"/>
                    <a:pt x="1334927" y="13257"/>
                    <a:pt x="1334927" y="29610"/>
                  </a:cubicBezTo>
                  <a:lnTo>
                    <a:pt x="1334927" y="1480792"/>
                  </a:lnTo>
                  <a:cubicBezTo>
                    <a:pt x="1334927" y="1488645"/>
                    <a:pt x="1331807" y="1496177"/>
                    <a:pt x="1326255" y="1501730"/>
                  </a:cubicBezTo>
                  <a:cubicBezTo>
                    <a:pt x="1320702" y="1507283"/>
                    <a:pt x="1313170" y="1510402"/>
                    <a:pt x="1305317" y="1510402"/>
                  </a:cubicBezTo>
                  <a:lnTo>
                    <a:pt x="29610" y="1510402"/>
                  </a:lnTo>
                  <a:cubicBezTo>
                    <a:pt x="13257" y="1510402"/>
                    <a:pt x="0" y="1497145"/>
                    <a:pt x="0" y="1480792"/>
                  </a:cubicBezTo>
                  <a:lnTo>
                    <a:pt x="0" y="29610"/>
                  </a:lnTo>
                  <a:cubicBezTo>
                    <a:pt x="0" y="13257"/>
                    <a:pt x="13257" y="0"/>
                    <a:pt x="29610" y="0"/>
                  </a:cubicBezTo>
                  <a:close/>
                </a:path>
              </a:pathLst>
            </a:custGeom>
            <a:solidFill>
              <a:srgbClr val="FFB9DC"/>
            </a:solidFill>
          </p:spPr>
          <p:txBody>
            <a:bodyPr/>
            <a:lstStyle/>
            <a:p>
              <a:endParaRPr lang="en-US"/>
            </a:p>
          </p:txBody>
        </p:sp>
        <p:sp>
          <p:nvSpPr>
            <p:cNvPr id="9" name="TextBox 9"/>
            <p:cNvSpPr txBox="1"/>
            <p:nvPr/>
          </p:nvSpPr>
          <p:spPr>
            <a:xfrm>
              <a:off x="0" y="38100"/>
              <a:ext cx="1334927" cy="1472302"/>
            </a:xfrm>
            <a:prstGeom prst="rect">
              <a:avLst/>
            </a:prstGeom>
          </p:spPr>
          <p:txBody>
            <a:bodyPr lIns="50800" tIns="50800" rIns="50800" bIns="50800" rtlCol="0" anchor="ctr"/>
            <a:lstStyle/>
            <a:p>
              <a:pPr algn="ctr">
                <a:lnSpc>
                  <a:spcPts val="2688"/>
                </a:lnSpc>
              </a:pPr>
              <a:endParaRPr/>
            </a:p>
          </p:txBody>
        </p:sp>
      </p:grpSp>
      <p:grpSp>
        <p:nvGrpSpPr>
          <p:cNvPr id="10" name="Group 10"/>
          <p:cNvGrpSpPr/>
          <p:nvPr/>
        </p:nvGrpSpPr>
        <p:grpSpPr>
          <a:xfrm>
            <a:off x="1470230" y="3036566"/>
            <a:ext cx="4967862" cy="5620884"/>
            <a:chOff x="0" y="0"/>
            <a:chExt cx="1334927" cy="1510402"/>
          </a:xfrm>
        </p:grpSpPr>
        <p:sp>
          <p:nvSpPr>
            <p:cNvPr id="11" name="Freeform 11"/>
            <p:cNvSpPr/>
            <p:nvPr/>
          </p:nvSpPr>
          <p:spPr>
            <a:xfrm>
              <a:off x="0" y="0"/>
              <a:ext cx="1334927" cy="1510402"/>
            </a:xfrm>
            <a:custGeom>
              <a:avLst/>
              <a:gdLst/>
              <a:ahLst/>
              <a:cxnLst/>
              <a:rect l="l" t="t" r="r" b="b"/>
              <a:pathLst>
                <a:path w="1334927" h="1510402">
                  <a:moveTo>
                    <a:pt x="29610" y="0"/>
                  </a:moveTo>
                  <a:lnTo>
                    <a:pt x="1305317" y="0"/>
                  </a:lnTo>
                  <a:cubicBezTo>
                    <a:pt x="1321670" y="0"/>
                    <a:pt x="1334927" y="13257"/>
                    <a:pt x="1334927" y="29610"/>
                  </a:cubicBezTo>
                  <a:lnTo>
                    <a:pt x="1334927" y="1480792"/>
                  </a:lnTo>
                  <a:cubicBezTo>
                    <a:pt x="1334927" y="1488645"/>
                    <a:pt x="1331807" y="1496177"/>
                    <a:pt x="1326255" y="1501730"/>
                  </a:cubicBezTo>
                  <a:cubicBezTo>
                    <a:pt x="1320702" y="1507283"/>
                    <a:pt x="1313170" y="1510402"/>
                    <a:pt x="1305317" y="1510402"/>
                  </a:cubicBezTo>
                  <a:lnTo>
                    <a:pt x="29610" y="1510402"/>
                  </a:lnTo>
                  <a:cubicBezTo>
                    <a:pt x="13257" y="1510402"/>
                    <a:pt x="0" y="1497145"/>
                    <a:pt x="0" y="1480792"/>
                  </a:cubicBezTo>
                  <a:lnTo>
                    <a:pt x="0" y="29610"/>
                  </a:lnTo>
                  <a:cubicBezTo>
                    <a:pt x="0" y="13257"/>
                    <a:pt x="13257" y="0"/>
                    <a:pt x="29610" y="0"/>
                  </a:cubicBezTo>
                  <a:close/>
                </a:path>
              </a:pathLst>
            </a:custGeom>
            <a:solidFill>
              <a:srgbClr val="FFB9DC"/>
            </a:solidFill>
          </p:spPr>
          <p:txBody>
            <a:bodyPr/>
            <a:lstStyle/>
            <a:p>
              <a:endParaRPr lang="en-US"/>
            </a:p>
          </p:txBody>
        </p:sp>
        <p:sp>
          <p:nvSpPr>
            <p:cNvPr id="12" name="TextBox 12"/>
            <p:cNvSpPr txBox="1"/>
            <p:nvPr/>
          </p:nvSpPr>
          <p:spPr>
            <a:xfrm>
              <a:off x="0" y="38100"/>
              <a:ext cx="1334927" cy="1472302"/>
            </a:xfrm>
            <a:prstGeom prst="rect">
              <a:avLst/>
            </a:prstGeom>
          </p:spPr>
          <p:txBody>
            <a:bodyPr lIns="50800" tIns="50800" rIns="50800" bIns="50800" rtlCol="0" anchor="ctr"/>
            <a:lstStyle/>
            <a:p>
              <a:pPr algn="ctr">
                <a:lnSpc>
                  <a:spcPts val="2688"/>
                </a:lnSpc>
              </a:pPr>
              <a:endParaRPr/>
            </a:p>
          </p:txBody>
        </p:sp>
      </p:grpSp>
      <p:sp>
        <p:nvSpPr>
          <p:cNvPr id="13" name="TextBox 13"/>
          <p:cNvSpPr txBox="1"/>
          <p:nvPr/>
        </p:nvSpPr>
        <p:spPr>
          <a:xfrm>
            <a:off x="2513750" y="3654263"/>
            <a:ext cx="2884985" cy="1312545"/>
          </a:xfrm>
          <a:prstGeom prst="rect">
            <a:avLst/>
          </a:prstGeom>
        </p:spPr>
        <p:txBody>
          <a:bodyPr lIns="0" tIns="0" rIns="0" bIns="0" rtlCol="0" anchor="t">
            <a:spAutoFit/>
          </a:bodyPr>
          <a:lstStyle/>
          <a:p>
            <a:pPr marL="0" lvl="0" indent="0" algn="ctr">
              <a:lnSpc>
                <a:spcPts val="9990"/>
              </a:lnSpc>
            </a:pPr>
            <a:r>
              <a:rPr lang="en-US" sz="9000" spc="-242" dirty="0">
                <a:solidFill>
                  <a:srgbClr val="3E393F"/>
                </a:solidFill>
                <a:latin typeface="Waffle Soft"/>
                <a:ea typeface="Waffle Soft"/>
                <a:cs typeface="Waffle Soft"/>
                <a:sym typeface="Waffle Soft"/>
              </a:rPr>
              <a:t>01.</a:t>
            </a:r>
          </a:p>
        </p:txBody>
      </p:sp>
      <p:sp>
        <p:nvSpPr>
          <p:cNvPr id="14" name="TextBox 14"/>
          <p:cNvSpPr txBox="1"/>
          <p:nvPr/>
        </p:nvSpPr>
        <p:spPr>
          <a:xfrm>
            <a:off x="7703589" y="3654263"/>
            <a:ext cx="2884985" cy="1312545"/>
          </a:xfrm>
          <a:prstGeom prst="rect">
            <a:avLst/>
          </a:prstGeom>
        </p:spPr>
        <p:txBody>
          <a:bodyPr lIns="0" tIns="0" rIns="0" bIns="0" rtlCol="0" anchor="t">
            <a:spAutoFit/>
          </a:bodyPr>
          <a:lstStyle/>
          <a:p>
            <a:pPr marL="0" lvl="0" indent="0" algn="ctr">
              <a:lnSpc>
                <a:spcPts val="9990"/>
              </a:lnSpc>
            </a:pPr>
            <a:r>
              <a:rPr lang="en-US" sz="9000" spc="-242" dirty="0">
                <a:solidFill>
                  <a:srgbClr val="3E393F"/>
                </a:solidFill>
                <a:latin typeface="Waffle Soft"/>
                <a:ea typeface="Waffle Soft"/>
                <a:cs typeface="Waffle Soft"/>
                <a:sym typeface="Waffle Soft"/>
              </a:rPr>
              <a:t>02.</a:t>
            </a:r>
          </a:p>
        </p:txBody>
      </p:sp>
      <p:sp>
        <p:nvSpPr>
          <p:cNvPr id="15" name="TextBox 15"/>
          <p:cNvSpPr txBox="1"/>
          <p:nvPr/>
        </p:nvSpPr>
        <p:spPr>
          <a:xfrm>
            <a:off x="12893429" y="3654263"/>
            <a:ext cx="2884985" cy="1312545"/>
          </a:xfrm>
          <a:prstGeom prst="rect">
            <a:avLst/>
          </a:prstGeom>
        </p:spPr>
        <p:txBody>
          <a:bodyPr lIns="0" tIns="0" rIns="0" bIns="0" rtlCol="0" anchor="t">
            <a:spAutoFit/>
          </a:bodyPr>
          <a:lstStyle/>
          <a:p>
            <a:pPr marL="0" lvl="0" indent="0" algn="ctr">
              <a:lnSpc>
                <a:spcPts val="9990"/>
              </a:lnSpc>
            </a:pPr>
            <a:r>
              <a:rPr lang="en-US" sz="9000" spc="-242" dirty="0">
                <a:solidFill>
                  <a:srgbClr val="3E393F"/>
                </a:solidFill>
                <a:latin typeface="Waffle Soft"/>
                <a:ea typeface="Waffle Soft"/>
                <a:cs typeface="Waffle Soft"/>
                <a:sym typeface="Waffle Soft"/>
              </a:rPr>
              <a:t>03.</a:t>
            </a:r>
          </a:p>
        </p:txBody>
      </p:sp>
      <p:sp>
        <p:nvSpPr>
          <p:cNvPr id="16" name="TextBox 16"/>
          <p:cNvSpPr txBox="1"/>
          <p:nvPr/>
        </p:nvSpPr>
        <p:spPr>
          <a:xfrm>
            <a:off x="2123555" y="5112012"/>
            <a:ext cx="3665375" cy="2586990"/>
          </a:xfrm>
          <a:prstGeom prst="rect">
            <a:avLst/>
          </a:prstGeom>
        </p:spPr>
        <p:txBody>
          <a:bodyPr lIns="0" tIns="0" rIns="0" bIns="0" rtlCol="0" anchor="t">
            <a:spAutoFit/>
          </a:bodyPr>
          <a:lstStyle/>
          <a:p>
            <a:pPr marL="0" lvl="0" indent="0" algn="l">
              <a:lnSpc>
                <a:spcPts val="2969"/>
              </a:lnSpc>
              <a:spcBef>
                <a:spcPct val="0"/>
              </a:spcBef>
            </a:pPr>
            <a:r>
              <a:rPr lang="en-US" sz="2199" b="1" spc="131">
                <a:solidFill>
                  <a:srgbClr val="2B2B2B"/>
                </a:solidFill>
                <a:latin typeface="Canva Sans Medium"/>
                <a:ea typeface="Canva Sans Medium"/>
                <a:cs typeface="Canva Sans Medium"/>
                <a:sym typeface="Canva Sans Medium"/>
              </a:rPr>
              <a:t>To transform traditional education through AI-powered personalized learning paths, making education accessible and adaptable to every student's unique needs.</a:t>
            </a:r>
          </a:p>
        </p:txBody>
      </p:sp>
      <p:sp>
        <p:nvSpPr>
          <p:cNvPr id="17" name="TextBox 17"/>
          <p:cNvSpPr txBox="1"/>
          <p:nvPr/>
        </p:nvSpPr>
        <p:spPr>
          <a:xfrm>
            <a:off x="7315476" y="5112012"/>
            <a:ext cx="3665375" cy="2586990"/>
          </a:xfrm>
          <a:prstGeom prst="rect">
            <a:avLst/>
          </a:prstGeom>
        </p:spPr>
        <p:txBody>
          <a:bodyPr lIns="0" tIns="0" rIns="0" bIns="0" rtlCol="0" anchor="t">
            <a:spAutoFit/>
          </a:bodyPr>
          <a:lstStyle/>
          <a:p>
            <a:pPr marL="0" lvl="0" indent="0" algn="l">
              <a:lnSpc>
                <a:spcPts val="2969"/>
              </a:lnSpc>
              <a:spcBef>
                <a:spcPct val="0"/>
              </a:spcBef>
            </a:pPr>
            <a:r>
              <a:rPr lang="en-US" sz="2199" b="1" spc="131">
                <a:solidFill>
                  <a:srgbClr val="2B2B2B"/>
                </a:solidFill>
                <a:latin typeface="Canva Sans Medium"/>
                <a:ea typeface="Canva Sans Medium"/>
                <a:cs typeface="Canva Sans Medium"/>
                <a:sym typeface="Canva Sans Medium"/>
              </a:rPr>
              <a:t>Simplify educators work by automating study plan creation and progress tracking, allowing teachers to focus on meaningful student interactions.</a:t>
            </a:r>
          </a:p>
        </p:txBody>
      </p:sp>
      <p:sp>
        <p:nvSpPr>
          <p:cNvPr id="18" name="TextBox 18"/>
          <p:cNvSpPr txBox="1"/>
          <p:nvPr/>
        </p:nvSpPr>
        <p:spPr>
          <a:xfrm>
            <a:off x="12503234" y="5112012"/>
            <a:ext cx="3665375" cy="2586990"/>
          </a:xfrm>
          <a:prstGeom prst="rect">
            <a:avLst/>
          </a:prstGeom>
        </p:spPr>
        <p:txBody>
          <a:bodyPr lIns="0" tIns="0" rIns="0" bIns="0" rtlCol="0" anchor="t">
            <a:spAutoFit/>
          </a:bodyPr>
          <a:lstStyle/>
          <a:p>
            <a:pPr marL="0" lvl="0" indent="0" algn="l">
              <a:lnSpc>
                <a:spcPts val="2969"/>
              </a:lnSpc>
              <a:spcBef>
                <a:spcPct val="0"/>
              </a:spcBef>
            </a:pPr>
            <a:r>
              <a:rPr lang="en-US" sz="2199" b="1" spc="131">
                <a:solidFill>
                  <a:srgbClr val="2B2B2B"/>
                </a:solidFill>
                <a:latin typeface="Canva Sans Medium"/>
                <a:ea typeface="Canva Sans Medium"/>
                <a:cs typeface="Canva Sans Medium"/>
                <a:sym typeface="Canva Sans Medium"/>
              </a:rPr>
              <a:t>Boost student success through smart, adaptive learning systems that continuously adjust to individual performance and maintain engagement.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219200" y="1997878"/>
            <a:ext cx="4967862" cy="2879674"/>
            <a:chOff x="0" y="0"/>
            <a:chExt cx="1334927" cy="773805"/>
          </a:xfrm>
        </p:grpSpPr>
        <p:sp>
          <p:nvSpPr>
            <p:cNvPr id="4" name="Freeform 4"/>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5" name="TextBox 5"/>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6" name="TextBox 6"/>
          <p:cNvSpPr txBox="1"/>
          <p:nvPr/>
        </p:nvSpPr>
        <p:spPr>
          <a:xfrm>
            <a:off x="6560845" y="3947321"/>
            <a:ext cx="5166310" cy="2125604"/>
          </a:xfrm>
          <a:prstGeom prst="rect">
            <a:avLst/>
          </a:prstGeom>
        </p:spPr>
        <p:txBody>
          <a:bodyPr lIns="0" tIns="0" rIns="0" bIns="0" rtlCol="0" anchor="t">
            <a:spAutoFit/>
          </a:bodyPr>
          <a:lstStyle/>
          <a:p>
            <a:pPr marL="0" lvl="0" indent="0" algn="ctr">
              <a:lnSpc>
                <a:spcPts val="8208"/>
              </a:lnSpc>
            </a:pPr>
            <a:r>
              <a:rPr lang="en-US" sz="7600" spc="-205">
                <a:solidFill>
                  <a:srgbClr val="FFB9DC"/>
                </a:solidFill>
                <a:latin typeface="Waffle Soft"/>
                <a:ea typeface="Waffle Soft"/>
                <a:cs typeface="Waffle Soft"/>
                <a:sym typeface="Waffle Soft"/>
              </a:rPr>
              <a:t>STUDENT BENEFITS</a:t>
            </a:r>
          </a:p>
        </p:txBody>
      </p:sp>
      <p:sp>
        <p:nvSpPr>
          <p:cNvPr id="7" name="Freeform 7"/>
          <p:cNvSpPr/>
          <p:nvPr/>
        </p:nvSpPr>
        <p:spPr>
          <a:xfrm>
            <a:off x="-2740527" y="7307573"/>
            <a:ext cx="4770783" cy="4114800"/>
          </a:xfrm>
          <a:custGeom>
            <a:avLst/>
            <a:gdLst/>
            <a:ahLst/>
            <a:cxnLst/>
            <a:rect l="l" t="t" r="r" b="b"/>
            <a:pathLst>
              <a:path w="4770783" h="4114800">
                <a:moveTo>
                  <a:pt x="0" y="0"/>
                </a:moveTo>
                <a:lnTo>
                  <a:pt x="4770782" y="0"/>
                </a:lnTo>
                <a:lnTo>
                  <a:pt x="4770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978776" y="-809107"/>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5126764" y="8842926"/>
            <a:ext cx="6322473" cy="2241604"/>
          </a:xfrm>
          <a:custGeom>
            <a:avLst/>
            <a:gdLst/>
            <a:ahLst/>
            <a:cxnLst/>
            <a:rect l="l" t="t" r="r" b="b"/>
            <a:pathLst>
              <a:path w="6322473" h="2241604">
                <a:moveTo>
                  <a:pt x="0" y="0"/>
                </a:moveTo>
                <a:lnTo>
                  <a:pt x="6322472" y="0"/>
                </a:lnTo>
                <a:lnTo>
                  <a:pt x="6322472" y="2241604"/>
                </a:lnTo>
                <a:lnTo>
                  <a:pt x="0" y="224160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0" name="Freeform 10"/>
          <p:cNvSpPr/>
          <p:nvPr/>
        </p:nvSpPr>
        <p:spPr>
          <a:xfrm>
            <a:off x="15062263" y="-2482284"/>
            <a:ext cx="4394075" cy="3767919"/>
          </a:xfrm>
          <a:custGeom>
            <a:avLst/>
            <a:gdLst/>
            <a:ahLst/>
            <a:cxnLst/>
            <a:rect l="l" t="t" r="r" b="b"/>
            <a:pathLst>
              <a:path w="4394075" h="3767919">
                <a:moveTo>
                  <a:pt x="0" y="0"/>
                </a:moveTo>
                <a:lnTo>
                  <a:pt x="4394074" y="0"/>
                </a:lnTo>
                <a:lnTo>
                  <a:pt x="4394074" y="3767919"/>
                </a:lnTo>
                <a:lnTo>
                  <a:pt x="0" y="37679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7144847" y="5314458"/>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2" name="Freeform 12"/>
          <p:cNvSpPr/>
          <p:nvPr/>
        </p:nvSpPr>
        <p:spPr>
          <a:xfrm rot="4194280">
            <a:off x="-2105534" y="3968321"/>
            <a:ext cx="3748822" cy="2350358"/>
          </a:xfrm>
          <a:custGeom>
            <a:avLst/>
            <a:gdLst/>
            <a:ahLst/>
            <a:cxnLst/>
            <a:rect l="l" t="t" r="r" b="b"/>
            <a:pathLst>
              <a:path w="3748822" h="2350358">
                <a:moveTo>
                  <a:pt x="0" y="0"/>
                </a:moveTo>
                <a:lnTo>
                  <a:pt x="3748822" y="0"/>
                </a:lnTo>
                <a:lnTo>
                  <a:pt x="3748822" y="2350358"/>
                </a:lnTo>
                <a:lnTo>
                  <a:pt x="0" y="235035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3" name="Freeform 13"/>
          <p:cNvSpPr/>
          <p:nvPr/>
        </p:nvSpPr>
        <p:spPr>
          <a:xfrm>
            <a:off x="17595000" y="1502312"/>
            <a:ext cx="5097501" cy="4114800"/>
          </a:xfrm>
          <a:custGeom>
            <a:avLst/>
            <a:gdLst/>
            <a:ahLst/>
            <a:cxnLst/>
            <a:rect l="l" t="t" r="r" b="b"/>
            <a:pathLst>
              <a:path w="5097501" h="4114800">
                <a:moveTo>
                  <a:pt x="0" y="0"/>
                </a:moveTo>
                <a:lnTo>
                  <a:pt x="5097502" y="0"/>
                </a:lnTo>
                <a:lnTo>
                  <a:pt x="509750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4" name="TextBox 14"/>
          <p:cNvSpPr txBox="1"/>
          <p:nvPr/>
        </p:nvSpPr>
        <p:spPr>
          <a:xfrm>
            <a:off x="1255153" y="2176813"/>
            <a:ext cx="4788984" cy="834227"/>
          </a:xfrm>
          <a:prstGeom prst="rect">
            <a:avLst/>
          </a:prstGeom>
        </p:spPr>
        <p:txBody>
          <a:bodyPr lIns="0" tIns="0" rIns="0" bIns="0" rtlCol="0" anchor="t">
            <a:spAutoFit/>
          </a:bodyPr>
          <a:lstStyle/>
          <a:p>
            <a:pPr marL="0" lvl="0" indent="0" algn="ctr">
              <a:lnSpc>
                <a:spcPts val="3257"/>
              </a:lnSpc>
            </a:pPr>
            <a:r>
              <a:rPr lang="en-US" sz="2934" spc="-79">
                <a:solidFill>
                  <a:srgbClr val="FDED8F"/>
                </a:solidFill>
                <a:latin typeface="Waffle Soft"/>
                <a:ea typeface="Waffle Soft"/>
                <a:cs typeface="Waffle Soft"/>
                <a:sym typeface="Waffle Soft"/>
              </a:rPr>
              <a:t>PERSONALIZED EXPERIENCE</a:t>
            </a:r>
          </a:p>
        </p:txBody>
      </p:sp>
      <p:sp>
        <p:nvSpPr>
          <p:cNvPr id="15" name="TextBox 15"/>
          <p:cNvSpPr txBox="1"/>
          <p:nvPr/>
        </p:nvSpPr>
        <p:spPr>
          <a:xfrm>
            <a:off x="1449855" y="3192588"/>
            <a:ext cx="4386879" cy="104584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Study plans tailored to individual learning speeds and styles</a:t>
            </a:r>
          </a:p>
        </p:txBody>
      </p:sp>
      <p:grpSp>
        <p:nvGrpSpPr>
          <p:cNvPr id="16" name="Group 16"/>
          <p:cNvGrpSpPr/>
          <p:nvPr/>
        </p:nvGrpSpPr>
        <p:grpSpPr>
          <a:xfrm>
            <a:off x="1219200" y="5409448"/>
            <a:ext cx="4967862" cy="2879674"/>
            <a:chOff x="0" y="0"/>
            <a:chExt cx="1334927" cy="773805"/>
          </a:xfrm>
        </p:grpSpPr>
        <p:sp>
          <p:nvSpPr>
            <p:cNvPr id="17" name="Freeform 17"/>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18" name="TextBox 18"/>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19" name="TextBox 19"/>
          <p:cNvSpPr txBox="1"/>
          <p:nvPr/>
        </p:nvSpPr>
        <p:spPr>
          <a:xfrm>
            <a:off x="1430805" y="5885341"/>
            <a:ext cx="4672840" cy="403745"/>
          </a:xfrm>
          <a:prstGeom prst="rect">
            <a:avLst/>
          </a:prstGeom>
        </p:spPr>
        <p:txBody>
          <a:bodyPr lIns="0" tIns="0" rIns="0" bIns="0" rtlCol="0" anchor="t">
            <a:spAutoFit/>
          </a:bodyPr>
          <a:lstStyle/>
          <a:p>
            <a:pPr marL="0" lvl="0" indent="0" algn="ctr">
              <a:lnSpc>
                <a:spcPts val="3173"/>
              </a:lnSpc>
              <a:spcBef>
                <a:spcPct val="0"/>
              </a:spcBef>
            </a:pPr>
            <a:r>
              <a:rPr lang="en-US" sz="2858" spc="-77">
                <a:solidFill>
                  <a:srgbClr val="FFB9DC"/>
                </a:solidFill>
                <a:latin typeface="Waffle Soft"/>
                <a:ea typeface="Waffle Soft"/>
                <a:cs typeface="Waffle Soft"/>
                <a:sym typeface="Waffle Soft"/>
              </a:rPr>
              <a:t>STRESS REDUCTION</a:t>
            </a:r>
          </a:p>
        </p:txBody>
      </p:sp>
      <p:sp>
        <p:nvSpPr>
          <p:cNvPr id="20" name="TextBox 20"/>
          <p:cNvSpPr txBox="1"/>
          <p:nvPr/>
        </p:nvSpPr>
        <p:spPr>
          <a:xfrm>
            <a:off x="1588579" y="6475122"/>
            <a:ext cx="4229105" cy="693420"/>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Breaking down complex topics into manageable units</a:t>
            </a:r>
          </a:p>
        </p:txBody>
      </p:sp>
      <p:grpSp>
        <p:nvGrpSpPr>
          <p:cNvPr id="21" name="Group 21"/>
          <p:cNvGrpSpPr/>
          <p:nvPr/>
        </p:nvGrpSpPr>
        <p:grpSpPr>
          <a:xfrm>
            <a:off x="12100938" y="1997878"/>
            <a:ext cx="4967862" cy="2879674"/>
            <a:chOff x="0" y="0"/>
            <a:chExt cx="1334927" cy="773805"/>
          </a:xfrm>
        </p:grpSpPr>
        <p:sp>
          <p:nvSpPr>
            <p:cNvPr id="22" name="Freeform 22"/>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23" name="TextBox 23"/>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24" name="TextBox 24"/>
          <p:cNvSpPr txBox="1"/>
          <p:nvPr/>
        </p:nvSpPr>
        <p:spPr>
          <a:xfrm>
            <a:off x="12546958" y="2184344"/>
            <a:ext cx="3949848" cy="1273097"/>
          </a:xfrm>
          <a:prstGeom prst="rect">
            <a:avLst/>
          </a:prstGeom>
        </p:spPr>
        <p:txBody>
          <a:bodyPr lIns="0" tIns="0" rIns="0" bIns="0" rtlCol="0" anchor="t">
            <a:spAutoFit/>
          </a:bodyPr>
          <a:lstStyle/>
          <a:p>
            <a:pPr algn="ctr">
              <a:lnSpc>
                <a:spcPts val="3252"/>
              </a:lnSpc>
            </a:pPr>
            <a:r>
              <a:rPr lang="en-US" sz="2929" spc="-79">
                <a:solidFill>
                  <a:srgbClr val="FFB9DC"/>
                </a:solidFill>
                <a:latin typeface="Waffle Soft"/>
                <a:ea typeface="Waffle Soft"/>
                <a:cs typeface="Waffle Soft"/>
                <a:sym typeface="Waffle Soft"/>
              </a:rPr>
              <a:t>PROGRESS TRACKING</a:t>
            </a:r>
          </a:p>
          <a:p>
            <a:pPr marL="0" lvl="0" indent="0" algn="ctr">
              <a:lnSpc>
                <a:spcPts val="3515"/>
              </a:lnSpc>
              <a:spcBef>
                <a:spcPct val="0"/>
              </a:spcBef>
            </a:pPr>
            <a:endParaRPr lang="en-US" sz="2929" spc="-79">
              <a:solidFill>
                <a:srgbClr val="FFB9DC"/>
              </a:solidFill>
              <a:latin typeface="Waffle Soft"/>
              <a:ea typeface="Waffle Soft"/>
              <a:cs typeface="Waffle Soft"/>
              <a:sym typeface="Waffle Soft"/>
            </a:endParaRPr>
          </a:p>
        </p:txBody>
      </p:sp>
      <p:sp>
        <p:nvSpPr>
          <p:cNvPr id="25" name="TextBox 25"/>
          <p:cNvSpPr txBox="1"/>
          <p:nvPr/>
        </p:nvSpPr>
        <p:spPr>
          <a:xfrm>
            <a:off x="12470316" y="3111178"/>
            <a:ext cx="4229105" cy="104584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Clear visualization of achievements and areas for improvement</a:t>
            </a:r>
          </a:p>
        </p:txBody>
      </p:sp>
      <p:grpSp>
        <p:nvGrpSpPr>
          <p:cNvPr id="26" name="Group 26"/>
          <p:cNvGrpSpPr/>
          <p:nvPr/>
        </p:nvGrpSpPr>
        <p:grpSpPr>
          <a:xfrm>
            <a:off x="12100938" y="5409448"/>
            <a:ext cx="4967862" cy="2879674"/>
            <a:chOff x="0" y="0"/>
            <a:chExt cx="1334927" cy="773805"/>
          </a:xfrm>
        </p:grpSpPr>
        <p:sp>
          <p:nvSpPr>
            <p:cNvPr id="27" name="Freeform 27"/>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28" name="TextBox 28"/>
            <p:cNvSpPr txBox="1"/>
            <p:nvPr/>
          </p:nvSpPr>
          <p:spPr>
            <a:xfrm>
              <a:off x="0" y="38100"/>
              <a:ext cx="1334927" cy="735705"/>
            </a:xfrm>
            <a:prstGeom prst="rect">
              <a:avLst/>
            </a:prstGeom>
          </p:spPr>
          <p:txBody>
            <a:bodyPr lIns="50800" tIns="50800" rIns="50800" bIns="50800" rtlCol="0" anchor="ctr"/>
            <a:lstStyle/>
            <a:p>
              <a:pPr marL="0" lvl="0" indent="0" algn="ctr">
                <a:lnSpc>
                  <a:spcPts val="2688"/>
                </a:lnSpc>
                <a:spcBef>
                  <a:spcPct val="0"/>
                </a:spcBef>
              </a:pPr>
              <a:endParaRPr/>
            </a:p>
          </p:txBody>
        </p:sp>
      </p:grpSp>
      <p:sp>
        <p:nvSpPr>
          <p:cNvPr id="29" name="TextBox 29"/>
          <p:cNvSpPr txBox="1"/>
          <p:nvPr/>
        </p:nvSpPr>
        <p:spPr>
          <a:xfrm>
            <a:off x="12470316" y="6437022"/>
            <a:ext cx="4229105" cy="104584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Efficient scheduling based on student capacity and goals</a:t>
            </a:r>
          </a:p>
        </p:txBody>
      </p:sp>
      <p:sp>
        <p:nvSpPr>
          <p:cNvPr id="30" name="Freeform 30"/>
          <p:cNvSpPr/>
          <p:nvPr/>
        </p:nvSpPr>
        <p:spPr>
          <a:xfrm rot="10026907">
            <a:off x="1987300" y="-2553691"/>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Freeform 31"/>
          <p:cNvSpPr/>
          <p:nvPr/>
        </p:nvSpPr>
        <p:spPr>
          <a:xfrm rot="4630254">
            <a:off x="11368544" y="8978084"/>
            <a:ext cx="2762060" cy="4114800"/>
          </a:xfrm>
          <a:custGeom>
            <a:avLst/>
            <a:gdLst/>
            <a:ahLst/>
            <a:cxnLst/>
            <a:rect l="l" t="t" r="r" b="b"/>
            <a:pathLst>
              <a:path w="2762060" h="4114800">
                <a:moveTo>
                  <a:pt x="0" y="0"/>
                </a:moveTo>
                <a:lnTo>
                  <a:pt x="2762059" y="0"/>
                </a:lnTo>
                <a:lnTo>
                  <a:pt x="276205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2" name="Freeform 32"/>
          <p:cNvSpPr/>
          <p:nvPr/>
        </p:nvSpPr>
        <p:spPr>
          <a:xfrm>
            <a:off x="2030255" y="8822522"/>
            <a:ext cx="5539542" cy="3595667"/>
          </a:xfrm>
          <a:custGeom>
            <a:avLst/>
            <a:gdLst/>
            <a:ahLst/>
            <a:cxnLst/>
            <a:rect l="l" t="t" r="r" b="b"/>
            <a:pathLst>
              <a:path w="5539542" h="3595667">
                <a:moveTo>
                  <a:pt x="0" y="0"/>
                </a:moveTo>
                <a:lnTo>
                  <a:pt x="5539543" y="0"/>
                </a:lnTo>
                <a:lnTo>
                  <a:pt x="5539543" y="3595666"/>
                </a:lnTo>
                <a:lnTo>
                  <a:pt x="0" y="3595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3" name="Freeform 33"/>
          <p:cNvSpPr/>
          <p:nvPr/>
        </p:nvSpPr>
        <p:spPr>
          <a:xfrm rot="965241">
            <a:off x="10171525" y="-3312854"/>
            <a:ext cx="4940484" cy="4310572"/>
          </a:xfrm>
          <a:custGeom>
            <a:avLst/>
            <a:gdLst/>
            <a:ahLst/>
            <a:cxnLst/>
            <a:rect l="l" t="t" r="r" b="b"/>
            <a:pathLst>
              <a:path w="4940484" h="4310572">
                <a:moveTo>
                  <a:pt x="0" y="0"/>
                </a:moveTo>
                <a:lnTo>
                  <a:pt x="4940483" y="0"/>
                </a:lnTo>
                <a:lnTo>
                  <a:pt x="4940483" y="4310572"/>
                </a:lnTo>
                <a:lnTo>
                  <a:pt x="0" y="431057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34" name="Freeform 34"/>
          <p:cNvSpPr/>
          <p:nvPr/>
        </p:nvSpPr>
        <p:spPr>
          <a:xfrm>
            <a:off x="8047746" y="8785695"/>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5" name="Freeform 35"/>
          <p:cNvSpPr/>
          <p:nvPr/>
        </p:nvSpPr>
        <p:spPr>
          <a:xfrm>
            <a:off x="7156804" y="-2658207"/>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36" name="Freeform 36"/>
          <p:cNvSpPr/>
          <p:nvPr/>
        </p:nvSpPr>
        <p:spPr>
          <a:xfrm rot="-7900054">
            <a:off x="6539581" y="280262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rot="-2700000">
            <a:off x="10826161" y="2814098"/>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8" name="Freeform 38"/>
          <p:cNvSpPr/>
          <p:nvPr/>
        </p:nvSpPr>
        <p:spPr>
          <a:xfrm rot="3209977">
            <a:off x="10791299" y="701657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Freeform 39"/>
          <p:cNvSpPr/>
          <p:nvPr/>
        </p:nvSpPr>
        <p:spPr>
          <a:xfrm rot="7866361">
            <a:off x="6434261" y="6992448"/>
            <a:ext cx="1012981" cy="454921"/>
          </a:xfrm>
          <a:custGeom>
            <a:avLst/>
            <a:gdLst/>
            <a:ahLst/>
            <a:cxnLst/>
            <a:rect l="l" t="t" r="r" b="b"/>
            <a:pathLst>
              <a:path w="1012981" h="454921">
                <a:moveTo>
                  <a:pt x="0" y="0"/>
                </a:moveTo>
                <a:lnTo>
                  <a:pt x="1012981" y="0"/>
                </a:lnTo>
                <a:lnTo>
                  <a:pt x="1012981" y="454920"/>
                </a:lnTo>
                <a:lnTo>
                  <a:pt x="0" y="45492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40" name="TextBox 40"/>
          <p:cNvSpPr txBox="1"/>
          <p:nvPr/>
        </p:nvSpPr>
        <p:spPr>
          <a:xfrm>
            <a:off x="12174232" y="5770720"/>
            <a:ext cx="4878423" cy="432640"/>
          </a:xfrm>
          <a:prstGeom prst="rect">
            <a:avLst/>
          </a:prstGeom>
        </p:spPr>
        <p:txBody>
          <a:bodyPr lIns="0" tIns="0" rIns="0" bIns="0" rtlCol="0" anchor="t">
            <a:spAutoFit/>
          </a:bodyPr>
          <a:lstStyle/>
          <a:p>
            <a:pPr marL="0" lvl="0" indent="0" algn="ctr">
              <a:lnSpc>
                <a:spcPts val="3318"/>
              </a:lnSpc>
            </a:pPr>
            <a:r>
              <a:rPr lang="en-US" sz="2989" spc="-80">
                <a:solidFill>
                  <a:srgbClr val="FDED8F"/>
                </a:solidFill>
                <a:latin typeface="Waffle Soft"/>
                <a:ea typeface="Waffle Soft"/>
                <a:cs typeface="Waffle Soft"/>
                <a:sym typeface="Waffle Soft"/>
              </a:rPr>
              <a:t>TIME OPTIMIZATION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219200" y="1997878"/>
            <a:ext cx="4967862" cy="2879674"/>
            <a:chOff x="0" y="0"/>
            <a:chExt cx="1334927" cy="773805"/>
          </a:xfrm>
        </p:grpSpPr>
        <p:sp>
          <p:nvSpPr>
            <p:cNvPr id="4" name="Freeform 4"/>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5" name="TextBox 5"/>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6" name="TextBox 6"/>
          <p:cNvSpPr txBox="1"/>
          <p:nvPr/>
        </p:nvSpPr>
        <p:spPr>
          <a:xfrm>
            <a:off x="6451178" y="4128548"/>
            <a:ext cx="5544985" cy="2096578"/>
          </a:xfrm>
          <a:prstGeom prst="rect">
            <a:avLst/>
          </a:prstGeom>
        </p:spPr>
        <p:txBody>
          <a:bodyPr lIns="0" tIns="0" rIns="0" bIns="0" rtlCol="0" anchor="t">
            <a:spAutoFit/>
          </a:bodyPr>
          <a:lstStyle/>
          <a:p>
            <a:pPr marL="0" lvl="0" indent="0" algn="ctr">
              <a:lnSpc>
                <a:spcPts val="8099"/>
              </a:lnSpc>
            </a:pPr>
            <a:r>
              <a:rPr lang="en-US" sz="7499" spc="-202">
                <a:solidFill>
                  <a:srgbClr val="FFB9DC"/>
                </a:solidFill>
                <a:latin typeface="Waffle Soft"/>
                <a:ea typeface="Waffle Soft"/>
                <a:cs typeface="Waffle Soft"/>
                <a:sym typeface="Waffle Soft"/>
              </a:rPr>
              <a:t>EDUCATOR BENEFITS</a:t>
            </a:r>
          </a:p>
        </p:txBody>
      </p:sp>
      <p:sp>
        <p:nvSpPr>
          <p:cNvPr id="7" name="Freeform 7"/>
          <p:cNvSpPr/>
          <p:nvPr/>
        </p:nvSpPr>
        <p:spPr>
          <a:xfrm>
            <a:off x="-2740527" y="7307573"/>
            <a:ext cx="4770783" cy="4114800"/>
          </a:xfrm>
          <a:custGeom>
            <a:avLst/>
            <a:gdLst/>
            <a:ahLst/>
            <a:cxnLst/>
            <a:rect l="l" t="t" r="r" b="b"/>
            <a:pathLst>
              <a:path w="4770783" h="4114800">
                <a:moveTo>
                  <a:pt x="0" y="0"/>
                </a:moveTo>
                <a:lnTo>
                  <a:pt x="4770782" y="0"/>
                </a:lnTo>
                <a:lnTo>
                  <a:pt x="4770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978776" y="-809107"/>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5126764" y="8842926"/>
            <a:ext cx="6322473" cy="2241604"/>
          </a:xfrm>
          <a:custGeom>
            <a:avLst/>
            <a:gdLst/>
            <a:ahLst/>
            <a:cxnLst/>
            <a:rect l="l" t="t" r="r" b="b"/>
            <a:pathLst>
              <a:path w="6322473" h="2241604">
                <a:moveTo>
                  <a:pt x="0" y="0"/>
                </a:moveTo>
                <a:lnTo>
                  <a:pt x="6322472" y="0"/>
                </a:lnTo>
                <a:lnTo>
                  <a:pt x="6322472" y="2241604"/>
                </a:lnTo>
                <a:lnTo>
                  <a:pt x="0" y="224160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0" name="Freeform 10"/>
          <p:cNvSpPr/>
          <p:nvPr/>
        </p:nvSpPr>
        <p:spPr>
          <a:xfrm>
            <a:off x="15062263" y="-2482284"/>
            <a:ext cx="4394075" cy="3767919"/>
          </a:xfrm>
          <a:custGeom>
            <a:avLst/>
            <a:gdLst/>
            <a:ahLst/>
            <a:cxnLst/>
            <a:rect l="l" t="t" r="r" b="b"/>
            <a:pathLst>
              <a:path w="4394075" h="3767919">
                <a:moveTo>
                  <a:pt x="0" y="0"/>
                </a:moveTo>
                <a:lnTo>
                  <a:pt x="4394074" y="0"/>
                </a:lnTo>
                <a:lnTo>
                  <a:pt x="4394074" y="3767919"/>
                </a:lnTo>
                <a:lnTo>
                  <a:pt x="0" y="37679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7144847" y="5314458"/>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2" name="Freeform 12"/>
          <p:cNvSpPr/>
          <p:nvPr/>
        </p:nvSpPr>
        <p:spPr>
          <a:xfrm rot="4194280">
            <a:off x="-2105534" y="3968321"/>
            <a:ext cx="3748822" cy="2350358"/>
          </a:xfrm>
          <a:custGeom>
            <a:avLst/>
            <a:gdLst/>
            <a:ahLst/>
            <a:cxnLst/>
            <a:rect l="l" t="t" r="r" b="b"/>
            <a:pathLst>
              <a:path w="3748822" h="2350358">
                <a:moveTo>
                  <a:pt x="0" y="0"/>
                </a:moveTo>
                <a:lnTo>
                  <a:pt x="3748822" y="0"/>
                </a:lnTo>
                <a:lnTo>
                  <a:pt x="3748822" y="2350358"/>
                </a:lnTo>
                <a:lnTo>
                  <a:pt x="0" y="235035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3" name="Freeform 13"/>
          <p:cNvSpPr/>
          <p:nvPr/>
        </p:nvSpPr>
        <p:spPr>
          <a:xfrm>
            <a:off x="17595000" y="1502312"/>
            <a:ext cx="5097501" cy="4114800"/>
          </a:xfrm>
          <a:custGeom>
            <a:avLst/>
            <a:gdLst/>
            <a:ahLst/>
            <a:cxnLst/>
            <a:rect l="l" t="t" r="r" b="b"/>
            <a:pathLst>
              <a:path w="5097501" h="4114800">
                <a:moveTo>
                  <a:pt x="0" y="0"/>
                </a:moveTo>
                <a:lnTo>
                  <a:pt x="5097502" y="0"/>
                </a:lnTo>
                <a:lnTo>
                  <a:pt x="509750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4" name="TextBox 14"/>
          <p:cNvSpPr txBox="1"/>
          <p:nvPr/>
        </p:nvSpPr>
        <p:spPr>
          <a:xfrm>
            <a:off x="1255153" y="2176813"/>
            <a:ext cx="4788984" cy="834227"/>
          </a:xfrm>
          <a:prstGeom prst="rect">
            <a:avLst/>
          </a:prstGeom>
        </p:spPr>
        <p:txBody>
          <a:bodyPr lIns="0" tIns="0" rIns="0" bIns="0" rtlCol="0" anchor="t">
            <a:spAutoFit/>
          </a:bodyPr>
          <a:lstStyle/>
          <a:p>
            <a:pPr marL="0" lvl="0" indent="0" algn="ctr">
              <a:lnSpc>
                <a:spcPts val="3257"/>
              </a:lnSpc>
            </a:pPr>
            <a:r>
              <a:rPr lang="en-US" sz="2934" spc="-79">
                <a:solidFill>
                  <a:srgbClr val="FDED8F"/>
                </a:solidFill>
                <a:latin typeface="Waffle Soft"/>
                <a:ea typeface="Waffle Soft"/>
                <a:cs typeface="Waffle Soft"/>
                <a:sym typeface="Waffle Soft"/>
              </a:rPr>
              <a:t>DIFFERENTIATED TEACHING</a:t>
            </a:r>
          </a:p>
        </p:txBody>
      </p:sp>
      <p:sp>
        <p:nvSpPr>
          <p:cNvPr id="15" name="TextBox 15"/>
          <p:cNvSpPr txBox="1"/>
          <p:nvPr/>
        </p:nvSpPr>
        <p:spPr>
          <a:xfrm>
            <a:off x="1449855" y="3192588"/>
            <a:ext cx="4386879" cy="693420"/>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Tools for addressing diverse learning needs</a:t>
            </a:r>
          </a:p>
        </p:txBody>
      </p:sp>
      <p:grpSp>
        <p:nvGrpSpPr>
          <p:cNvPr id="16" name="Group 16"/>
          <p:cNvGrpSpPr/>
          <p:nvPr/>
        </p:nvGrpSpPr>
        <p:grpSpPr>
          <a:xfrm>
            <a:off x="1219200" y="5409448"/>
            <a:ext cx="4967862" cy="2879674"/>
            <a:chOff x="0" y="0"/>
            <a:chExt cx="1334927" cy="773805"/>
          </a:xfrm>
        </p:grpSpPr>
        <p:sp>
          <p:nvSpPr>
            <p:cNvPr id="17" name="Freeform 17"/>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18" name="TextBox 18"/>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19" name="TextBox 19"/>
          <p:cNvSpPr txBox="1"/>
          <p:nvPr/>
        </p:nvSpPr>
        <p:spPr>
          <a:xfrm>
            <a:off x="1430805" y="5885341"/>
            <a:ext cx="4672840" cy="403745"/>
          </a:xfrm>
          <a:prstGeom prst="rect">
            <a:avLst/>
          </a:prstGeom>
        </p:spPr>
        <p:txBody>
          <a:bodyPr lIns="0" tIns="0" rIns="0" bIns="0" rtlCol="0" anchor="t">
            <a:spAutoFit/>
          </a:bodyPr>
          <a:lstStyle/>
          <a:p>
            <a:pPr marL="0" lvl="0" indent="0" algn="ctr">
              <a:lnSpc>
                <a:spcPts val="3173"/>
              </a:lnSpc>
              <a:spcBef>
                <a:spcPct val="0"/>
              </a:spcBef>
            </a:pPr>
            <a:r>
              <a:rPr lang="en-US" sz="2858" spc="-77">
                <a:solidFill>
                  <a:srgbClr val="FFB9DC"/>
                </a:solidFill>
                <a:latin typeface="Waffle Soft"/>
                <a:ea typeface="Waffle Soft"/>
                <a:cs typeface="Waffle Soft"/>
                <a:sym typeface="Waffle Soft"/>
              </a:rPr>
              <a:t>PERFORMANCE INSIGHTS</a:t>
            </a:r>
          </a:p>
        </p:txBody>
      </p:sp>
      <p:sp>
        <p:nvSpPr>
          <p:cNvPr id="20" name="TextBox 20"/>
          <p:cNvSpPr txBox="1"/>
          <p:nvPr/>
        </p:nvSpPr>
        <p:spPr>
          <a:xfrm>
            <a:off x="1588579" y="6475122"/>
            <a:ext cx="4229105" cy="104584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Detailed analytics on student progress and challenges</a:t>
            </a:r>
          </a:p>
        </p:txBody>
      </p:sp>
      <p:grpSp>
        <p:nvGrpSpPr>
          <p:cNvPr id="21" name="Group 21"/>
          <p:cNvGrpSpPr/>
          <p:nvPr/>
        </p:nvGrpSpPr>
        <p:grpSpPr>
          <a:xfrm>
            <a:off x="12100938" y="1997878"/>
            <a:ext cx="4967862" cy="2879674"/>
            <a:chOff x="0" y="0"/>
            <a:chExt cx="1334927" cy="773805"/>
          </a:xfrm>
        </p:grpSpPr>
        <p:sp>
          <p:nvSpPr>
            <p:cNvPr id="22" name="Freeform 22"/>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23" name="TextBox 23"/>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24" name="TextBox 24"/>
          <p:cNvSpPr txBox="1"/>
          <p:nvPr/>
        </p:nvSpPr>
        <p:spPr>
          <a:xfrm>
            <a:off x="12546958" y="2184344"/>
            <a:ext cx="3949848" cy="893455"/>
          </a:xfrm>
          <a:prstGeom prst="rect">
            <a:avLst/>
          </a:prstGeom>
        </p:spPr>
        <p:txBody>
          <a:bodyPr lIns="0" tIns="0" rIns="0" bIns="0" rtlCol="0" anchor="t">
            <a:spAutoFit/>
          </a:bodyPr>
          <a:lstStyle/>
          <a:p>
            <a:pPr marL="0" lvl="0" indent="0" algn="ctr">
              <a:lnSpc>
                <a:spcPts val="3515"/>
              </a:lnSpc>
              <a:spcBef>
                <a:spcPct val="0"/>
              </a:spcBef>
            </a:pPr>
            <a:r>
              <a:rPr lang="en-US" sz="3167" spc="-85">
                <a:solidFill>
                  <a:srgbClr val="FFB9DC"/>
                </a:solidFill>
                <a:latin typeface="Waffle Soft"/>
                <a:ea typeface="Waffle Soft"/>
                <a:cs typeface="Waffle Soft"/>
                <a:sym typeface="Waffle Soft"/>
              </a:rPr>
              <a:t>COMMUNICATION ENHANCEMENT</a:t>
            </a:r>
          </a:p>
        </p:txBody>
      </p:sp>
      <p:sp>
        <p:nvSpPr>
          <p:cNvPr id="25" name="TextBox 25"/>
          <p:cNvSpPr txBox="1"/>
          <p:nvPr/>
        </p:nvSpPr>
        <p:spPr>
          <a:xfrm>
            <a:off x="12470316" y="3111178"/>
            <a:ext cx="4229105" cy="693420"/>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Improved channels for student-teacher interaction</a:t>
            </a:r>
          </a:p>
        </p:txBody>
      </p:sp>
      <p:grpSp>
        <p:nvGrpSpPr>
          <p:cNvPr id="26" name="Group 26"/>
          <p:cNvGrpSpPr/>
          <p:nvPr/>
        </p:nvGrpSpPr>
        <p:grpSpPr>
          <a:xfrm>
            <a:off x="12100938" y="5409448"/>
            <a:ext cx="4967862" cy="2879674"/>
            <a:chOff x="0" y="0"/>
            <a:chExt cx="1334927" cy="773805"/>
          </a:xfrm>
        </p:grpSpPr>
        <p:sp>
          <p:nvSpPr>
            <p:cNvPr id="27" name="Freeform 27"/>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28" name="TextBox 28"/>
            <p:cNvSpPr txBox="1"/>
            <p:nvPr/>
          </p:nvSpPr>
          <p:spPr>
            <a:xfrm>
              <a:off x="0" y="38100"/>
              <a:ext cx="1334927" cy="735705"/>
            </a:xfrm>
            <a:prstGeom prst="rect">
              <a:avLst/>
            </a:prstGeom>
          </p:spPr>
          <p:txBody>
            <a:bodyPr lIns="50800" tIns="50800" rIns="50800" bIns="50800" rtlCol="0" anchor="ctr"/>
            <a:lstStyle/>
            <a:p>
              <a:pPr marL="0" lvl="0" indent="0" algn="ctr">
                <a:lnSpc>
                  <a:spcPts val="2688"/>
                </a:lnSpc>
                <a:spcBef>
                  <a:spcPct val="0"/>
                </a:spcBef>
              </a:pPr>
              <a:endParaRPr/>
            </a:p>
          </p:txBody>
        </p:sp>
      </p:grpSp>
      <p:sp>
        <p:nvSpPr>
          <p:cNvPr id="29" name="TextBox 29"/>
          <p:cNvSpPr txBox="1"/>
          <p:nvPr/>
        </p:nvSpPr>
        <p:spPr>
          <a:xfrm>
            <a:off x="12470316" y="6437022"/>
            <a:ext cx="4229105" cy="175069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This automation saves educators up to 40% of their administrative time, allowing more focus on actual teaching</a:t>
            </a:r>
          </a:p>
        </p:txBody>
      </p:sp>
      <p:sp>
        <p:nvSpPr>
          <p:cNvPr id="30" name="Freeform 30"/>
          <p:cNvSpPr/>
          <p:nvPr/>
        </p:nvSpPr>
        <p:spPr>
          <a:xfrm rot="10026907">
            <a:off x="1987300" y="-2553691"/>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Freeform 31"/>
          <p:cNvSpPr/>
          <p:nvPr/>
        </p:nvSpPr>
        <p:spPr>
          <a:xfrm rot="4630254">
            <a:off x="11368544" y="8978084"/>
            <a:ext cx="2762060" cy="4114800"/>
          </a:xfrm>
          <a:custGeom>
            <a:avLst/>
            <a:gdLst/>
            <a:ahLst/>
            <a:cxnLst/>
            <a:rect l="l" t="t" r="r" b="b"/>
            <a:pathLst>
              <a:path w="2762060" h="4114800">
                <a:moveTo>
                  <a:pt x="0" y="0"/>
                </a:moveTo>
                <a:lnTo>
                  <a:pt x="2762059" y="0"/>
                </a:lnTo>
                <a:lnTo>
                  <a:pt x="276205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2" name="Freeform 32"/>
          <p:cNvSpPr/>
          <p:nvPr/>
        </p:nvSpPr>
        <p:spPr>
          <a:xfrm>
            <a:off x="2030255" y="8822522"/>
            <a:ext cx="5539542" cy="3595667"/>
          </a:xfrm>
          <a:custGeom>
            <a:avLst/>
            <a:gdLst/>
            <a:ahLst/>
            <a:cxnLst/>
            <a:rect l="l" t="t" r="r" b="b"/>
            <a:pathLst>
              <a:path w="5539542" h="3595667">
                <a:moveTo>
                  <a:pt x="0" y="0"/>
                </a:moveTo>
                <a:lnTo>
                  <a:pt x="5539543" y="0"/>
                </a:lnTo>
                <a:lnTo>
                  <a:pt x="5539543" y="3595666"/>
                </a:lnTo>
                <a:lnTo>
                  <a:pt x="0" y="3595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3" name="Freeform 33"/>
          <p:cNvSpPr/>
          <p:nvPr/>
        </p:nvSpPr>
        <p:spPr>
          <a:xfrm rot="965241">
            <a:off x="10171525" y="-3312854"/>
            <a:ext cx="4940484" cy="4310572"/>
          </a:xfrm>
          <a:custGeom>
            <a:avLst/>
            <a:gdLst/>
            <a:ahLst/>
            <a:cxnLst/>
            <a:rect l="l" t="t" r="r" b="b"/>
            <a:pathLst>
              <a:path w="4940484" h="4310572">
                <a:moveTo>
                  <a:pt x="0" y="0"/>
                </a:moveTo>
                <a:lnTo>
                  <a:pt x="4940483" y="0"/>
                </a:lnTo>
                <a:lnTo>
                  <a:pt x="4940483" y="4310572"/>
                </a:lnTo>
                <a:lnTo>
                  <a:pt x="0" y="431057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34" name="Freeform 34"/>
          <p:cNvSpPr/>
          <p:nvPr/>
        </p:nvSpPr>
        <p:spPr>
          <a:xfrm>
            <a:off x="8047746" y="8785695"/>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5" name="Freeform 35"/>
          <p:cNvSpPr/>
          <p:nvPr/>
        </p:nvSpPr>
        <p:spPr>
          <a:xfrm>
            <a:off x="7156804" y="-2658207"/>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36" name="Freeform 36"/>
          <p:cNvSpPr/>
          <p:nvPr/>
        </p:nvSpPr>
        <p:spPr>
          <a:xfrm rot="-7900054">
            <a:off x="6539581" y="280262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rot="-2700000">
            <a:off x="10826161" y="2814098"/>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8" name="Freeform 38"/>
          <p:cNvSpPr/>
          <p:nvPr/>
        </p:nvSpPr>
        <p:spPr>
          <a:xfrm rot="3209977">
            <a:off x="10791299" y="701657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Freeform 39"/>
          <p:cNvSpPr/>
          <p:nvPr/>
        </p:nvSpPr>
        <p:spPr>
          <a:xfrm rot="7866361">
            <a:off x="6434261" y="6992448"/>
            <a:ext cx="1012981" cy="454921"/>
          </a:xfrm>
          <a:custGeom>
            <a:avLst/>
            <a:gdLst/>
            <a:ahLst/>
            <a:cxnLst/>
            <a:rect l="l" t="t" r="r" b="b"/>
            <a:pathLst>
              <a:path w="1012981" h="454921">
                <a:moveTo>
                  <a:pt x="0" y="0"/>
                </a:moveTo>
                <a:lnTo>
                  <a:pt x="1012981" y="0"/>
                </a:lnTo>
                <a:lnTo>
                  <a:pt x="1012981" y="454920"/>
                </a:lnTo>
                <a:lnTo>
                  <a:pt x="0" y="45492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40" name="TextBox 40"/>
          <p:cNvSpPr txBox="1"/>
          <p:nvPr/>
        </p:nvSpPr>
        <p:spPr>
          <a:xfrm>
            <a:off x="11890581" y="5636162"/>
            <a:ext cx="5388576" cy="833590"/>
          </a:xfrm>
          <a:prstGeom prst="rect">
            <a:avLst/>
          </a:prstGeom>
        </p:spPr>
        <p:txBody>
          <a:bodyPr lIns="0" tIns="0" rIns="0" bIns="0" rtlCol="0" anchor="t">
            <a:spAutoFit/>
          </a:bodyPr>
          <a:lstStyle/>
          <a:p>
            <a:pPr marL="0" lvl="0" indent="0" algn="ctr">
              <a:lnSpc>
                <a:spcPts val="3252"/>
              </a:lnSpc>
            </a:pPr>
            <a:r>
              <a:rPr lang="en-US" sz="2929" spc="-79">
                <a:solidFill>
                  <a:srgbClr val="FDED8F"/>
                </a:solidFill>
                <a:latin typeface="Waffle Soft"/>
                <a:ea typeface="Waffle Soft"/>
                <a:cs typeface="Waffle Soft"/>
                <a:sym typeface="Waffle Soft"/>
              </a:rPr>
              <a:t>REDUCE ADMINISTRATIVE WORKLOAD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998773" y="2653876"/>
            <a:ext cx="13324051" cy="1044324"/>
          </a:xfrm>
          <a:prstGeom prst="rect">
            <a:avLst/>
          </a:prstGeom>
        </p:spPr>
        <p:txBody>
          <a:bodyPr lIns="0" tIns="0" rIns="0" bIns="0" rtlCol="0" anchor="t">
            <a:spAutoFit/>
          </a:bodyPr>
          <a:lstStyle/>
          <a:p>
            <a:pPr marL="0" lvl="0" indent="0" algn="ctr">
              <a:lnSpc>
                <a:spcPts val="7992"/>
              </a:lnSpc>
            </a:pPr>
            <a:r>
              <a:rPr lang="en-US" sz="7200" spc="-194">
                <a:solidFill>
                  <a:srgbClr val="FFFFFF"/>
                </a:solidFill>
                <a:latin typeface="Waffle Soft"/>
                <a:ea typeface="Waffle Soft"/>
                <a:cs typeface="Waffle Soft"/>
                <a:sym typeface="Waffle Soft"/>
              </a:rPr>
              <a:t>APPLICATION WORKFLOW</a:t>
            </a:r>
          </a:p>
        </p:txBody>
      </p:sp>
      <p:sp>
        <p:nvSpPr>
          <p:cNvPr id="4" name="AutoShape 4"/>
          <p:cNvSpPr/>
          <p:nvPr/>
        </p:nvSpPr>
        <p:spPr>
          <a:xfrm>
            <a:off x="-886757" y="4692178"/>
            <a:ext cx="20061513" cy="0"/>
          </a:xfrm>
          <a:prstGeom prst="line">
            <a:avLst/>
          </a:prstGeom>
          <a:ln w="28575"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4318712" y="4441149"/>
            <a:ext cx="502056" cy="5020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txBody>
            <a:bodyPr/>
            <a:lstStyle/>
            <a:p>
              <a:endParaRPr lang="en-US"/>
            </a:p>
          </p:txBody>
        </p:sp>
        <p:sp>
          <p:nvSpPr>
            <p:cNvPr id="7" name="TextBox 7"/>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grpSp>
        <p:nvGrpSpPr>
          <p:cNvPr id="8" name="Group 8"/>
          <p:cNvGrpSpPr/>
          <p:nvPr/>
        </p:nvGrpSpPr>
        <p:grpSpPr>
          <a:xfrm>
            <a:off x="10045915" y="4441149"/>
            <a:ext cx="502056" cy="5020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txBody>
            <a:bodyPr/>
            <a:lstStyle/>
            <a:p>
              <a:endParaRPr lang="en-US"/>
            </a:p>
          </p:txBody>
        </p:sp>
        <p:sp>
          <p:nvSpPr>
            <p:cNvPr id="10" name="TextBox 10"/>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grpSp>
        <p:nvGrpSpPr>
          <p:cNvPr id="11" name="Group 11"/>
          <p:cNvGrpSpPr/>
          <p:nvPr/>
        </p:nvGrpSpPr>
        <p:grpSpPr>
          <a:xfrm>
            <a:off x="5771316" y="4441149"/>
            <a:ext cx="502056" cy="5020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a:ln cap="sq">
              <a:noFill/>
              <a:prstDash val="solid"/>
              <a:miter/>
            </a:ln>
          </p:spPr>
          <p:txBody>
            <a:bodyPr/>
            <a:lstStyle/>
            <a:p>
              <a:endParaRPr lang="en-US"/>
            </a:p>
          </p:txBody>
        </p:sp>
        <p:sp>
          <p:nvSpPr>
            <p:cNvPr id="13" name="TextBox 13"/>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4" name="Group 14"/>
          <p:cNvGrpSpPr/>
          <p:nvPr/>
        </p:nvGrpSpPr>
        <p:grpSpPr>
          <a:xfrm>
            <a:off x="1496717" y="4441149"/>
            <a:ext cx="502056" cy="5020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txBody>
            <a:bodyPr/>
            <a:lstStyle/>
            <a:p>
              <a:endParaRPr lang="en-US"/>
            </a:p>
          </p:txBody>
        </p:sp>
        <p:sp>
          <p:nvSpPr>
            <p:cNvPr id="16" name="TextBox 16"/>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17" name="TextBox 17"/>
          <p:cNvSpPr txBox="1"/>
          <p:nvPr/>
        </p:nvSpPr>
        <p:spPr>
          <a:xfrm>
            <a:off x="1496717" y="5242801"/>
            <a:ext cx="2197323" cy="669926"/>
          </a:xfrm>
          <a:prstGeom prst="rect">
            <a:avLst/>
          </a:prstGeom>
        </p:spPr>
        <p:txBody>
          <a:bodyPr lIns="0" tIns="0" rIns="0" bIns="0" rtlCol="0" anchor="t">
            <a:spAutoFit/>
          </a:bodyPr>
          <a:lstStyle/>
          <a:p>
            <a:pPr algn="l">
              <a:lnSpc>
                <a:spcPts val="5150"/>
              </a:lnSpc>
            </a:pPr>
            <a:r>
              <a:rPr lang="en-US" sz="5000" b="1">
                <a:solidFill>
                  <a:srgbClr val="FFFFFF"/>
                </a:solidFill>
                <a:latin typeface="Montserrat Medium"/>
                <a:ea typeface="Montserrat Medium"/>
                <a:cs typeface="Montserrat Medium"/>
                <a:sym typeface="Montserrat Medium"/>
              </a:rPr>
              <a:t>01.</a:t>
            </a:r>
          </a:p>
        </p:txBody>
      </p:sp>
      <p:sp>
        <p:nvSpPr>
          <p:cNvPr id="18" name="TextBox 18"/>
          <p:cNvSpPr txBox="1"/>
          <p:nvPr/>
        </p:nvSpPr>
        <p:spPr>
          <a:xfrm>
            <a:off x="5789618" y="5242801"/>
            <a:ext cx="2197323" cy="669926"/>
          </a:xfrm>
          <a:prstGeom prst="rect">
            <a:avLst/>
          </a:prstGeom>
        </p:spPr>
        <p:txBody>
          <a:bodyPr lIns="0" tIns="0" rIns="0" bIns="0" rtlCol="0" anchor="t">
            <a:spAutoFit/>
          </a:bodyPr>
          <a:lstStyle/>
          <a:p>
            <a:pPr algn="l">
              <a:lnSpc>
                <a:spcPts val="5150"/>
              </a:lnSpc>
            </a:pPr>
            <a:r>
              <a:rPr lang="en-US" sz="5000" b="1">
                <a:solidFill>
                  <a:srgbClr val="FFFFFF"/>
                </a:solidFill>
                <a:latin typeface="Montserrat Medium"/>
                <a:ea typeface="Montserrat Medium"/>
                <a:cs typeface="Montserrat Medium"/>
                <a:sym typeface="Montserrat Medium"/>
              </a:rPr>
              <a:t>02.</a:t>
            </a:r>
          </a:p>
        </p:txBody>
      </p:sp>
      <p:sp>
        <p:nvSpPr>
          <p:cNvPr id="19" name="TextBox 19"/>
          <p:cNvSpPr txBox="1"/>
          <p:nvPr/>
        </p:nvSpPr>
        <p:spPr>
          <a:xfrm>
            <a:off x="10082520" y="5242801"/>
            <a:ext cx="2197323" cy="669926"/>
          </a:xfrm>
          <a:prstGeom prst="rect">
            <a:avLst/>
          </a:prstGeom>
        </p:spPr>
        <p:txBody>
          <a:bodyPr lIns="0" tIns="0" rIns="0" bIns="0" rtlCol="0" anchor="t">
            <a:spAutoFit/>
          </a:bodyPr>
          <a:lstStyle/>
          <a:p>
            <a:pPr algn="l">
              <a:lnSpc>
                <a:spcPts val="5150"/>
              </a:lnSpc>
            </a:pPr>
            <a:r>
              <a:rPr lang="en-US" sz="5000" b="1">
                <a:solidFill>
                  <a:srgbClr val="FFFFFF"/>
                </a:solidFill>
                <a:latin typeface="Montserrat Medium"/>
                <a:ea typeface="Montserrat Medium"/>
                <a:cs typeface="Montserrat Medium"/>
                <a:sym typeface="Montserrat Medium"/>
              </a:rPr>
              <a:t>03.</a:t>
            </a:r>
          </a:p>
        </p:txBody>
      </p:sp>
      <p:sp>
        <p:nvSpPr>
          <p:cNvPr id="20" name="TextBox 20"/>
          <p:cNvSpPr txBox="1"/>
          <p:nvPr/>
        </p:nvSpPr>
        <p:spPr>
          <a:xfrm>
            <a:off x="14318712" y="5242801"/>
            <a:ext cx="2197323" cy="669926"/>
          </a:xfrm>
          <a:prstGeom prst="rect">
            <a:avLst/>
          </a:prstGeom>
        </p:spPr>
        <p:txBody>
          <a:bodyPr lIns="0" tIns="0" rIns="0" bIns="0" rtlCol="0" anchor="t">
            <a:spAutoFit/>
          </a:bodyPr>
          <a:lstStyle/>
          <a:p>
            <a:pPr algn="l">
              <a:lnSpc>
                <a:spcPts val="5150"/>
              </a:lnSpc>
            </a:pPr>
            <a:r>
              <a:rPr lang="en-US" sz="5000" b="1">
                <a:solidFill>
                  <a:srgbClr val="FFFFFF"/>
                </a:solidFill>
                <a:latin typeface="Montserrat Medium"/>
                <a:ea typeface="Montserrat Medium"/>
                <a:cs typeface="Montserrat Medium"/>
                <a:sym typeface="Montserrat Medium"/>
              </a:rPr>
              <a:t>04.</a:t>
            </a:r>
          </a:p>
        </p:txBody>
      </p:sp>
      <p:sp>
        <p:nvSpPr>
          <p:cNvPr id="21" name="TextBox 21"/>
          <p:cNvSpPr txBox="1"/>
          <p:nvPr/>
        </p:nvSpPr>
        <p:spPr>
          <a:xfrm>
            <a:off x="5771316" y="6074651"/>
            <a:ext cx="2472572" cy="2174748"/>
          </a:xfrm>
          <a:prstGeom prst="rect">
            <a:avLst/>
          </a:prstGeom>
        </p:spPr>
        <p:txBody>
          <a:bodyPr lIns="0" tIns="0" rIns="0" bIns="0" rtlCol="0" anchor="t">
            <a:spAutoFit/>
          </a:bodyPr>
          <a:lstStyle/>
          <a:p>
            <a:pPr algn="l">
              <a:lnSpc>
                <a:spcPts val="2495"/>
              </a:lnSpc>
            </a:pPr>
            <a:r>
              <a:rPr lang="en-US" sz="1599" b="1">
                <a:solidFill>
                  <a:srgbClr val="FFFFFF"/>
                </a:solidFill>
                <a:latin typeface="Montserrat Medium"/>
                <a:ea typeface="Montserrat Medium"/>
                <a:cs typeface="Montserrat Medium"/>
                <a:sym typeface="Montserrat Medium"/>
              </a:rPr>
              <a:t>Users input subject details, proficiency level, duration, and goals. The AI processes these parameters to create personalized study schedules.</a:t>
            </a:r>
          </a:p>
        </p:txBody>
      </p:sp>
      <p:sp>
        <p:nvSpPr>
          <p:cNvPr id="22" name="TextBox 22"/>
          <p:cNvSpPr txBox="1"/>
          <p:nvPr/>
        </p:nvSpPr>
        <p:spPr>
          <a:xfrm>
            <a:off x="10045915" y="6074651"/>
            <a:ext cx="2472572" cy="2174748"/>
          </a:xfrm>
          <a:prstGeom prst="rect">
            <a:avLst/>
          </a:prstGeom>
        </p:spPr>
        <p:txBody>
          <a:bodyPr lIns="0" tIns="0" rIns="0" bIns="0" rtlCol="0" anchor="t">
            <a:spAutoFit/>
          </a:bodyPr>
          <a:lstStyle/>
          <a:p>
            <a:pPr algn="l">
              <a:lnSpc>
                <a:spcPts val="2495"/>
              </a:lnSpc>
            </a:pPr>
            <a:r>
              <a:rPr lang="en-US" sz="1599" b="1">
                <a:solidFill>
                  <a:srgbClr val="FFFFFF"/>
                </a:solidFill>
                <a:latin typeface="Montserrat Medium"/>
                <a:ea typeface="Montserrat Medium"/>
                <a:cs typeface="Montserrat Medium"/>
                <a:sym typeface="Montserrat Medium"/>
              </a:rPr>
              <a:t>The system generates comprehensive study plans with organized topics, time allocations, and assessment points, adapting based on user performance.</a:t>
            </a:r>
          </a:p>
        </p:txBody>
      </p:sp>
      <p:sp>
        <p:nvSpPr>
          <p:cNvPr id="23" name="TextBox 23"/>
          <p:cNvSpPr txBox="1"/>
          <p:nvPr/>
        </p:nvSpPr>
        <p:spPr>
          <a:xfrm>
            <a:off x="14318712" y="6074651"/>
            <a:ext cx="2472572" cy="2489073"/>
          </a:xfrm>
          <a:prstGeom prst="rect">
            <a:avLst/>
          </a:prstGeom>
        </p:spPr>
        <p:txBody>
          <a:bodyPr lIns="0" tIns="0" rIns="0" bIns="0" rtlCol="0" anchor="t">
            <a:spAutoFit/>
          </a:bodyPr>
          <a:lstStyle/>
          <a:p>
            <a:pPr algn="l">
              <a:lnSpc>
                <a:spcPts val="2495"/>
              </a:lnSpc>
            </a:pPr>
            <a:r>
              <a:rPr lang="en-US" sz="1599" b="1">
                <a:solidFill>
                  <a:srgbClr val="FFFFFF"/>
                </a:solidFill>
                <a:latin typeface="Montserrat Medium"/>
                <a:ea typeface="Montserrat Medium"/>
                <a:cs typeface="Montserrat Medium"/>
                <a:sym typeface="Montserrat Medium"/>
              </a:rPr>
              <a:t>Users can access, copy, and modify previous plans through the history feature. The system tracks effectiveness and uses data to improve future plans.</a:t>
            </a:r>
          </a:p>
        </p:txBody>
      </p:sp>
      <p:sp>
        <p:nvSpPr>
          <p:cNvPr id="24" name="TextBox 24"/>
          <p:cNvSpPr txBox="1"/>
          <p:nvPr/>
        </p:nvSpPr>
        <p:spPr>
          <a:xfrm>
            <a:off x="1496717" y="6074651"/>
            <a:ext cx="2472572" cy="2174748"/>
          </a:xfrm>
          <a:prstGeom prst="rect">
            <a:avLst/>
          </a:prstGeom>
        </p:spPr>
        <p:txBody>
          <a:bodyPr lIns="0" tIns="0" rIns="0" bIns="0" rtlCol="0" anchor="t">
            <a:spAutoFit/>
          </a:bodyPr>
          <a:lstStyle/>
          <a:p>
            <a:pPr algn="l">
              <a:lnSpc>
                <a:spcPts val="2495"/>
              </a:lnSpc>
            </a:pPr>
            <a:r>
              <a:rPr lang="en-US" sz="1599" b="1">
                <a:solidFill>
                  <a:srgbClr val="FFFFFF"/>
                </a:solidFill>
                <a:latin typeface="Montserrat Medium"/>
                <a:ea typeface="Montserrat Medium"/>
                <a:cs typeface="Montserrat Medium"/>
                <a:sym typeface="Montserrat Medium"/>
              </a:rPr>
              <a:t>Users access the platform through Google login, arriving at a dashboard showing their study plans, learning tracks, and performance metrics.</a:t>
            </a:r>
          </a:p>
        </p:txBody>
      </p:sp>
      <p:sp>
        <p:nvSpPr>
          <p:cNvPr id="25" name="Freeform 25"/>
          <p:cNvSpPr/>
          <p:nvPr/>
        </p:nvSpPr>
        <p:spPr>
          <a:xfrm>
            <a:off x="-900301" y="-868099"/>
            <a:ext cx="3437339" cy="3248286"/>
          </a:xfrm>
          <a:custGeom>
            <a:avLst/>
            <a:gdLst/>
            <a:ahLst/>
            <a:cxnLst/>
            <a:rect l="l" t="t" r="r" b="b"/>
            <a:pathLst>
              <a:path w="3437339" h="3248286">
                <a:moveTo>
                  <a:pt x="0" y="0"/>
                </a:moveTo>
                <a:lnTo>
                  <a:pt x="3437339" y="0"/>
                </a:lnTo>
                <a:lnTo>
                  <a:pt x="3437339" y="3248286"/>
                </a:lnTo>
                <a:lnTo>
                  <a:pt x="0" y="3248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4190825" y="8996921"/>
            <a:ext cx="6136949" cy="2175828"/>
          </a:xfrm>
          <a:custGeom>
            <a:avLst/>
            <a:gdLst/>
            <a:ahLst/>
            <a:cxnLst/>
            <a:rect l="l" t="t" r="r" b="b"/>
            <a:pathLst>
              <a:path w="6136949" h="2175828">
                <a:moveTo>
                  <a:pt x="0" y="0"/>
                </a:moveTo>
                <a:lnTo>
                  <a:pt x="6136950" y="0"/>
                </a:lnTo>
                <a:lnTo>
                  <a:pt x="6136950" y="2175828"/>
                </a:lnTo>
                <a:lnTo>
                  <a:pt x="0" y="217582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7" name="Freeform 27"/>
          <p:cNvSpPr/>
          <p:nvPr/>
        </p:nvSpPr>
        <p:spPr>
          <a:xfrm>
            <a:off x="16940194" y="6920174"/>
            <a:ext cx="2368078" cy="3216405"/>
          </a:xfrm>
          <a:custGeom>
            <a:avLst/>
            <a:gdLst/>
            <a:ahLst/>
            <a:cxnLst/>
            <a:rect l="l" t="t" r="r" b="b"/>
            <a:pathLst>
              <a:path w="2368078" h="3216405">
                <a:moveTo>
                  <a:pt x="0" y="0"/>
                </a:moveTo>
                <a:lnTo>
                  <a:pt x="2368078" y="0"/>
                </a:lnTo>
                <a:lnTo>
                  <a:pt x="2368078" y="3216405"/>
                </a:lnTo>
                <a:lnTo>
                  <a:pt x="0" y="3216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8" name="Freeform 28"/>
          <p:cNvSpPr/>
          <p:nvPr/>
        </p:nvSpPr>
        <p:spPr>
          <a:xfrm rot="-274627">
            <a:off x="2680137" y="-2924979"/>
            <a:ext cx="4674306" cy="3773189"/>
          </a:xfrm>
          <a:custGeom>
            <a:avLst/>
            <a:gdLst/>
            <a:ahLst/>
            <a:cxnLst/>
            <a:rect l="l" t="t" r="r" b="b"/>
            <a:pathLst>
              <a:path w="4674306" h="3773189">
                <a:moveTo>
                  <a:pt x="0" y="0"/>
                </a:moveTo>
                <a:lnTo>
                  <a:pt x="4674306" y="0"/>
                </a:lnTo>
                <a:lnTo>
                  <a:pt x="4674306" y="3773188"/>
                </a:lnTo>
                <a:lnTo>
                  <a:pt x="0" y="377318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219200" y="1997878"/>
            <a:ext cx="4967862" cy="2879674"/>
            <a:chOff x="0" y="0"/>
            <a:chExt cx="1334927" cy="773805"/>
          </a:xfrm>
        </p:grpSpPr>
        <p:sp>
          <p:nvSpPr>
            <p:cNvPr id="4" name="Freeform 4"/>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5" name="TextBox 5"/>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sp>
        <p:nvSpPr>
          <p:cNvPr id="6" name="Freeform 6"/>
          <p:cNvSpPr/>
          <p:nvPr/>
        </p:nvSpPr>
        <p:spPr>
          <a:xfrm>
            <a:off x="-2740527" y="7307573"/>
            <a:ext cx="4770783" cy="4114800"/>
          </a:xfrm>
          <a:custGeom>
            <a:avLst/>
            <a:gdLst/>
            <a:ahLst/>
            <a:cxnLst/>
            <a:rect l="l" t="t" r="r" b="b"/>
            <a:pathLst>
              <a:path w="4770783" h="4114800">
                <a:moveTo>
                  <a:pt x="0" y="0"/>
                </a:moveTo>
                <a:lnTo>
                  <a:pt x="4770782" y="0"/>
                </a:lnTo>
                <a:lnTo>
                  <a:pt x="4770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978776" y="-809107"/>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126764" y="8842926"/>
            <a:ext cx="6322473" cy="2241604"/>
          </a:xfrm>
          <a:custGeom>
            <a:avLst/>
            <a:gdLst/>
            <a:ahLst/>
            <a:cxnLst/>
            <a:rect l="l" t="t" r="r" b="b"/>
            <a:pathLst>
              <a:path w="6322473" h="2241604">
                <a:moveTo>
                  <a:pt x="0" y="0"/>
                </a:moveTo>
                <a:lnTo>
                  <a:pt x="6322472" y="0"/>
                </a:lnTo>
                <a:lnTo>
                  <a:pt x="6322472" y="2241604"/>
                </a:lnTo>
                <a:lnTo>
                  <a:pt x="0" y="224160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9" name="Freeform 9"/>
          <p:cNvSpPr/>
          <p:nvPr/>
        </p:nvSpPr>
        <p:spPr>
          <a:xfrm>
            <a:off x="15062263" y="-2482284"/>
            <a:ext cx="4394075" cy="3767919"/>
          </a:xfrm>
          <a:custGeom>
            <a:avLst/>
            <a:gdLst/>
            <a:ahLst/>
            <a:cxnLst/>
            <a:rect l="l" t="t" r="r" b="b"/>
            <a:pathLst>
              <a:path w="4394075" h="3767919">
                <a:moveTo>
                  <a:pt x="0" y="0"/>
                </a:moveTo>
                <a:lnTo>
                  <a:pt x="4394074" y="0"/>
                </a:lnTo>
                <a:lnTo>
                  <a:pt x="4394074" y="3767919"/>
                </a:lnTo>
                <a:lnTo>
                  <a:pt x="0" y="37679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7144847" y="5314458"/>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1" name="Freeform 11"/>
          <p:cNvSpPr/>
          <p:nvPr/>
        </p:nvSpPr>
        <p:spPr>
          <a:xfrm rot="4194280">
            <a:off x="-2105534" y="3968321"/>
            <a:ext cx="3748822" cy="2350358"/>
          </a:xfrm>
          <a:custGeom>
            <a:avLst/>
            <a:gdLst/>
            <a:ahLst/>
            <a:cxnLst/>
            <a:rect l="l" t="t" r="r" b="b"/>
            <a:pathLst>
              <a:path w="3748822" h="2350358">
                <a:moveTo>
                  <a:pt x="0" y="0"/>
                </a:moveTo>
                <a:lnTo>
                  <a:pt x="3748822" y="0"/>
                </a:lnTo>
                <a:lnTo>
                  <a:pt x="3748822" y="2350358"/>
                </a:lnTo>
                <a:lnTo>
                  <a:pt x="0" y="235035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2" name="Freeform 12"/>
          <p:cNvSpPr/>
          <p:nvPr/>
        </p:nvSpPr>
        <p:spPr>
          <a:xfrm>
            <a:off x="17595000" y="1502312"/>
            <a:ext cx="5097501" cy="4114800"/>
          </a:xfrm>
          <a:custGeom>
            <a:avLst/>
            <a:gdLst/>
            <a:ahLst/>
            <a:cxnLst/>
            <a:rect l="l" t="t" r="r" b="b"/>
            <a:pathLst>
              <a:path w="5097501" h="4114800">
                <a:moveTo>
                  <a:pt x="0" y="0"/>
                </a:moveTo>
                <a:lnTo>
                  <a:pt x="5097502" y="0"/>
                </a:lnTo>
                <a:lnTo>
                  <a:pt x="509750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grpSp>
        <p:nvGrpSpPr>
          <p:cNvPr id="13" name="Group 13"/>
          <p:cNvGrpSpPr/>
          <p:nvPr/>
        </p:nvGrpSpPr>
        <p:grpSpPr>
          <a:xfrm>
            <a:off x="1219200" y="5409448"/>
            <a:ext cx="4967862" cy="2879674"/>
            <a:chOff x="0" y="0"/>
            <a:chExt cx="1334927" cy="773805"/>
          </a:xfrm>
        </p:grpSpPr>
        <p:sp>
          <p:nvSpPr>
            <p:cNvPr id="14" name="Freeform 14"/>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15" name="TextBox 15"/>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grpSp>
        <p:nvGrpSpPr>
          <p:cNvPr id="16" name="Group 16"/>
          <p:cNvGrpSpPr/>
          <p:nvPr/>
        </p:nvGrpSpPr>
        <p:grpSpPr>
          <a:xfrm>
            <a:off x="12100938" y="1997878"/>
            <a:ext cx="4967862" cy="2879674"/>
            <a:chOff x="0" y="0"/>
            <a:chExt cx="1334927" cy="773805"/>
          </a:xfrm>
        </p:grpSpPr>
        <p:sp>
          <p:nvSpPr>
            <p:cNvPr id="17" name="Freeform 17"/>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FB9DC"/>
              </a:solidFill>
              <a:prstDash val="solid"/>
              <a:miter/>
            </a:ln>
          </p:spPr>
          <p:txBody>
            <a:bodyPr/>
            <a:lstStyle/>
            <a:p>
              <a:endParaRPr lang="en-US"/>
            </a:p>
          </p:txBody>
        </p:sp>
        <p:sp>
          <p:nvSpPr>
            <p:cNvPr id="18" name="TextBox 18"/>
            <p:cNvSpPr txBox="1"/>
            <p:nvPr/>
          </p:nvSpPr>
          <p:spPr>
            <a:xfrm>
              <a:off x="0" y="38100"/>
              <a:ext cx="1334927" cy="735705"/>
            </a:xfrm>
            <a:prstGeom prst="rect">
              <a:avLst/>
            </a:prstGeom>
          </p:spPr>
          <p:txBody>
            <a:bodyPr lIns="50800" tIns="50800" rIns="50800" bIns="50800" rtlCol="0" anchor="ctr"/>
            <a:lstStyle/>
            <a:p>
              <a:pPr algn="ctr">
                <a:lnSpc>
                  <a:spcPts val="2688"/>
                </a:lnSpc>
              </a:pPr>
              <a:endParaRPr/>
            </a:p>
          </p:txBody>
        </p:sp>
      </p:grpSp>
      <p:grpSp>
        <p:nvGrpSpPr>
          <p:cNvPr id="19" name="Group 19"/>
          <p:cNvGrpSpPr/>
          <p:nvPr/>
        </p:nvGrpSpPr>
        <p:grpSpPr>
          <a:xfrm>
            <a:off x="12100938" y="5409448"/>
            <a:ext cx="4967862" cy="2879674"/>
            <a:chOff x="0" y="0"/>
            <a:chExt cx="1334927" cy="773805"/>
          </a:xfrm>
        </p:grpSpPr>
        <p:sp>
          <p:nvSpPr>
            <p:cNvPr id="20" name="Freeform 20"/>
            <p:cNvSpPr/>
            <p:nvPr/>
          </p:nvSpPr>
          <p:spPr>
            <a:xfrm>
              <a:off x="0" y="0"/>
              <a:ext cx="1334927" cy="773805"/>
            </a:xfrm>
            <a:custGeom>
              <a:avLst/>
              <a:gdLst/>
              <a:ahLst/>
              <a:cxnLst/>
              <a:rect l="l" t="t" r="r" b="b"/>
              <a:pathLst>
                <a:path w="1334927" h="773805">
                  <a:moveTo>
                    <a:pt x="29610" y="0"/>
                  </a:moveTo>
                  <a:lnTo>
                    <a:pt x="1305317" y="0"/>
                  </a:lnTo>
                  <a:cubicBezTo>
                    <a:pt x="1321670" y="0"/>
                    <a:pt x="1334927" y="13257"/>
                    <a:pt x="1334927" y="29610"/>
                  </a:cubicBezTo>
                  <a:lnTo>
                    <a:pt x="1334927" y="744195"/>
                  </a:lnTo>
                  <a:cubicBezTo>
                    <a:pt x="1334927" y="752048"/>
                    <a:pt x="1331807" y="759579"/>
                    <a:pt x="1326255" y="765132"/>
                  </a:cubicBezTo>
                  <a:cubicBezTo>
                    <a:pt x="1320702" y="770685"/>
                    <a:pt x="1313170" y="773805"/>
                    <a:pt x="1305317" y="773805"/>
                  </a:cubicBezTo>
                  <a:lnTo>
                    <a:pt x="29610" y="773805"/>
                  </a:lnTo>
                  <a:cubicBezTo>
                    <a:pt x="13257" y="773805"/>
                    <a:pt x="0" y="760548"/>
                    <a:pt x="0" y="744195"/>
                  </a:cubicBezTo>
                  <a:lnTo>
                    <a:pt x="0" y="29610"/>
                  </a:lnTo>
                  <a:cubicBezTo>
                    <a:pt x="0" y="13257"/>
                    <a:pt x="13257" y="0"/>
                    <a:pt x="29610" y="0"/>
                  </a:cubicBezTo>
                  <a:close/>
                </a:path>
              </a:pathLst>
            </a:custGeom>
            <a:solidFill>
              <a:srgbClr val="000000">
                <a:alpha val="0"/>
              </a:srgbClr>
            </a:solidFill>
            <a:ln w="28575" cap="sq">
              <a:solidFill>
                <a:srgbClr val="FDED8F"/>
              </a:solidFill>
              <a:prstDash val="solid"/>
              <a:miter/>
            </a:ln>
          </p:spPr>
          <p:txBody>
            <a:bodyPr/>
            <a:lstStyle/>
            <a:p>
              <a:endParaRPr lang="en-US"/>
            </a:p>
          </p:txBody>
        </p:sp>
        <p:sp>
          <p:nvSpPr>
            <p:cNvPr id="21" name="TextBox 21"/>
            <p:cNvSpPr txBox="1"/>
            <p:nvPr/>
          </p:nvSpPr>
          <p:spPr>
            <a:xfrm>
              <a:off x="0" y="38100"/>
              <a:ext cx="1334927" cy="735705"/>
            </a:xfrm>
            <a:prstGeom prst="rect">
              <a:avLst/>
            </a:prstGeom>
          </p:spPr>
          <p:txBody>
            <a:bodyPr lIns="50800" tIns="50800" rIns="50800" bIns="50800" rtlCol="0" anchor="ctr"/>
            <a:lstStyle/>
            <a:p>
              <a:pPr marL="0" lvl="0" indent="0" algn="ctr">
                <a:lnSpc>
                  <a:spcPts val="2688"/>
                </a:lnSpc>
                <a:spcBef>
                  <a:spcPct val="0"/>
                </a:spcBef>
              </a:pPr>
              <a:endParaRPr/>
            </a:p>
          </p:txBody>
        </p:sp>
      </p:grpSp>
      <p:sp>
        <p:nvSpPr>
          <p:cNvPr id="22" name="Freeform 22"/>
          <p:cNvSpPr/>
          <p:nvPr/>
        </p:nvSpPr>
        <p:spPr>
          <a:xfrm rot="10026907">
            <a:off x="1987300" y="-2553691"/>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rot="4630254">
            <a:off x="11368544" y="8978084"/>
            <a:ext cx="2762060" cy="4114800"/>
          </a:xfrm>
          <a:custGeom>
            <a:avLst/>
            <a:gdLst/>
            <a:ahLst/>
            <a:cxnLst/>
            <a:rect l="l" t="t" r="r" b="b"/>
            <a:pathLst>
              <a:path w="2762060" h="4114800">
                <a:moveTo>
                  <a:pt x="0" y="0"/>
                </a:moveTo>
                <a:lnTo>
                  <a:pt x="2762059" y="0"/>
                </a:lnTo>
                <a:lnTo>
                  <a:pt x="276205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p:cNvSpPr/>
          <p:nvPr/>
        </p:nvSpPr>
        <p:spPr>
          <a:xfrm>
            <a:off x="2030255" y="8822522"/>
            <a:ext cx="5539542" cy="3595667"/>
          </a:xfrm>
          <a:custGeom>
            <a:avLst/>
            <a:gdLst/>
            <a:ahLst/>
            <a:cxnLst/>
            <a:rect l="l" t="t" r="r" b="b"/>
            <a:pathLst>
              <a:path w="5539542" h="3595667">
                <a:moveTo>
                  <a:pt x="0" y="0"/>
                </a:moveTo>
                <a:lnTo>
                  <a:pt x="5539543" y="0"/>
                </a:lnTo>
                <a:lnTo>
                  <a:pt x="5539543" y="3595666"/>
                </a:lnTo>
                <a:lnTo>
                  <a:pt x="0" y="3595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5" name="Freeform 25"/>
          <p:cNvSpPr/>
          <p:nvPr/>
        </p:nvSpPr>
        <p:spPr>
          <a:xfrm rot="965241">
            <a:off x="10171525" y="-3312854"/>
            <a:ext cx="4940484" cy="4310572"/>
          </a:xfrm>
          <a:custGeom>
            <a:avLst/>
            <a:gdLst/>
            <a:ahLst/>
            <a:cxnLst/>
            <a:rect l="l" t="t" r="r" b="b"/>
            <a:pathLst>
              <a:path w="4940484" h="4310572">
                <a:moveTo>
                  <a:pt x="0" y="0"/>
                </a:moveTo>
                <a:lnTo>
                  <a:pt x="4940483" y="0"/>
                </a:lnTo>
                <a:lnTo>
                  <a:pt x="4940483" y="4310572"/>
                </a:lnTo>
                <a:lnTo>
                  <a:pt x="0" y="431057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26" name="Freeform 26"/>
          <p:cNvSpPr/>
          <p:nvPr/>
        </p:nvSpPr>
        <p:spPr>
          <a:xfrm>
            <a:off x="8047746" y="8785695"/>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7" name="Freeform 27"/>
          <p:cNvSpPr/>
          <p:nvPr/>
        </p:nvSpPr>
        <p:spPr>
          <a:xfrm>
            <a:off x="7156804" y="-2658207"/>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28" name="Freeform 28"/>
          <p:cNvSpPr/>
          <p:nvPr/>
        </p:nvSpPr>
        <p:spPr>
          <a:xfrm rot="-7900054">
            <a:off x="6539581" y="280262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29" name="Freeform 29"/>
          <p:cNvSpPr/>
          <p:nvPr/>
        </p:nvSpPr>
        <p:spPr>
          <a:xfrm rot="-2700000">
            <a:off x="10826161" y="2814098"/>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0" name="Freeform 30"/>
          <p:cNvSpPr/>
          <p:nvPr/>
        </p:nvSpPr>
        <p:spPr>
          <a:xfrm rot="3209977">
            <a:off x="10791299" y="701657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1" name="Freeform 31"/>
          <p:cNvSpPr/>
          <p:nvPr/>
        </p:nvSpPr>
        <p:spPr>
          <a:xfrm rot="7866361">
            <a:off x="6434261" y="6992448"/>
            <a:ext cx="1012981" cy="454921"/>
          </a:xfrm>
          <a:custGeom>
            <a:avLst/>
            <a:gdLst/>
            <a:ahLst/>
            <a:cxnLst/>
            <a:rect l="l" t="t" r="r" b="b"/>
            <a:pathLst>
              <a:path w="1012981" h="454921">
                <a:moveTo>
                  <a:pt x="0" y="0"/>
                </a:moveTo>
                <a:lnTo>
                  <a:pt x="1012981" y="0"/>
                </a:lnTo>
                <a:lnTo>
                  <a:pt x="1012981" y="454920"/>
                </a:lnTo>
                <a:lnTo>
                  <a:pt x="0" y="45492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2" name="Freeform 32"/>
          <p:cNvSpPr/>
          <p:nvPr/>
        </p:nvSpPr>
        <p:spPr>
          <a:xfrm>
            <a:off x="7594589" y="2328734"/>
            <a:ext cx="1014042" cy="1091836"/>
          </a:xfrm>
          <a:custGeom>
            <a:avLst/>
            <a:gdLst/>
            <a:ahLst/>
            <a:cxnLst/>
            <a:rect l="l" t="t" r="r" b="b"/>
            <a:pathLst>
              <a:path w="1014042" h="1091836">
                <a:moveTo>
                  <a:pt x="0" y="0"/>
                </a:moveTo>
                <a:lnTo>
                  <a:pt x="1014042" y="0"/>
                </a:lnTo>
                <a:lnTo>
                  <a:pt x="1014042" y="1091836"/>
                </a:lnTo>
                <a:lnTo>
                  <a:pt x="0" y="109183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33" name="Freeform 33"/>
          <p:cNvSpPr/>
          <p:nvPr/>
        </p:nvSpPr>
        <p:spPr>
          <a:xfrm>
            <a:off x="9411505" y="2239949"/>
            <a:ext cx="1196415" cy="1269406"/>
          </a:xfrm>
          <a:custGeom>
            <a:avLst/>
            <a:gdLst/>
            <a:ahLst/>
            <a:cxnLst/>
            <a:rect l="l" t="t" r="r" b="b"/>
            <a:pathLst>
              <a:path w="1196415" h="1269406">
                <a:moveTo>
                  <a:pt x="0" y="0"/>
                </a:moveTo>
                <a:lnTo>
                  <a:pt x="1196415" y="0"/>
                </a:lnTo>
                <a:lnTo>
                  <a:pt x="1196415" y="1269406"/>
                </a:lnTo>
                <a:lnTo>
                  <a:pt x="0" y="126940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4" name="Freeform 34"/>
          <p:cNvSpPr/>
          <p:nvPr/>
        </p:nvSpPr>
        <p:spPr>
          <a:xfrm>
            <a:off x="7594589" y="7244040"/>
            <a:ext cx="1314097" cy="1342628"/>
          </a:xfrm>
          <a:custGeom>
            <a:avLst/>
            <a:gdLst/>
            <a:ahLst/>
            <a:cxnLst/>
            <a:rect l="l" t="t" r="r" b="b"/>
            <a:pathLst>
              <a:path w="1314097" h="1342628">
                <a:moveTo>
                  <a:pt x="0" y="0"/>
                </a:moveTo>
                <a:lnTo>
                  <a:pt x="1314097" y="0"/>
                </a:lnTo>
                <a:lnTo>
                  <a:pt x="1314097" y="1342627"/>
                </a:lnTo>
                <a:lnTo>
                  <a:pt x="0" y="1342627"/>
                </a:lnTo>
                <a:lnTo>
                  <a:pt x="0" y="0"/>
                </a:lnTo>
                <a:close/>
              </a:path>
            </a:pathLst>
          </a:custGeom>
          <a:blipFill>
            <a:blip r:embed="rId33"/>
            <a:stretch>
              <a:fillRect/>
            </a:stretch>
          </a:blipFill>
        </p:spPr>
        <p:txBody>
          <a:bodyPr/>
          <a:lstStyle/>
          <a:p>
            <a:endParaRPr lang="en-US"/>
          </a:p>
        </p:txBody>
      </p:sp>
      <p:sp>
        <p:nvSpPr>
          <p:cNvPr id="35" name="Freeform 35"/>
          <p:cNvSpPr/>
          <p:nvPr/>
        </p:nvSpPr>
        <p:spPr>
          <a:xfrm>
            <a:off x="9512996" y="7102521"/>
            <a:ext cx="1094924" cy="1524578"/>
          </a:xfrm>
          <a:custGeom>
            <a:avLst/>
            <a:gdLst/>
            <a:ahLst/>
            <a:cxnLst/>
            <a:rect l="l" t="t" r="r" b="b"/>
            <a:pathLst>
              <a:path w="1094924" h="1524578">
                <a:moveTo>
                  <a:pt x="0" y="0"/>
                </a:moveTo>
                <a:lnTo>
                  <a:pt x="1094924" y="0"/>
                </a:lnTo>
                <a:lnTo>
                  <a:pt x="1094924" y="1524577"/>
                </a:lnTo>
                <a:lnTo>
                  <a:pt x="0" y="152457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36" name="TextBox 36"/>
          <p:cNvSpPr txBox="1"/>
          <p:nvPr/>
        </p:nvSpPr>
        <p:spPr>
          <a:xfrm>
            <a:off x="6451178" y="4128548"/>
            <a:ext cx="5544985" cy="2096578"/>
          </a:xfrm>
          <a:prstGeom prst="rect">
            <a:avLst/>
          </a:prstGeom>
        </p:spPr>
        <p:txBody>
          <a:bodyPr lIns="0" tIns="0" rIns="0" bIns="0" rtlCol="0" anchor="t">
            <a:spAutoFit/>
          </a:bodyPr>
          <a:lstStyle/>
          <a:p>
            <a:pPr algn="ctr">
              <a:lnSpc>
                <a:spcPts val="8099"/>
              </a:lnSpc>
            </a:pPr>
            <a:r>
              <a:rPr lang="en-US" sz="7499" spc="-202" dirty="0">
                <a:solidFill>
                  <a:srgbClr val="FFB9DC"/>
                </a:solidFill>
                <a:latin typeface="Waffle Soft"/>
                <a:ea typeface="Waffle Soft"/>
                <a:cs typeface="Waffle Soft"/>
                <a:sym typeface="Waffle Soft"/>
              </a:rPr>
              <a:t>TECH</a:t>
            </a:r>
          </a:p>
          <a:p>
            <a:pPr marL="0" lvl="0" indent="0" algn="ctr">
              <a:lnSpc>
                <a:spcPts val="8099"/>
              </a:lnSpc>
            </a:pPr>
            <a:r>
              <a:rPr lang="en-US" sz="7499" spc="-202" dirty="0">
                <a:solidFill>
                  <a:srgbClr val="FFB9DC"/>
                </a:solidFill>
                <a:latin typeface="Waffle Soft"/>
                <a:ea typeface="Waffle Soft"/>
                <a:cs typeface="Waffle Soft"/>
                <a:sym typeface="Waffle Soft"/>
              </a:rPr>
              <a:t>STACK</a:t>
            </a:r>
          </a:p>
        </p:txBody>
      </p:sp>
      <p:sp>
        <p:nvSpPr>
          <p:cNvPr id="37" name="TextBox 37"/>
          <p:cNvSpPr txBox="1"/>
          <p:nvPr/>
        </p:nvSpPr>
        <p:spPr>
          <a:xfrm>
            <a:off x="1255153" y="2176813"/>
            <a:ext cx="4788984" cy="424359"/>
          </a:xfrm>
          <a:prstGeom prst="rect">
            <a:avLst/>
          </a:prstGeom>
        </p:spPr>
        <p:txBody>
          <a:bodyPr lIns="0" tIns="0" rIns="0" bIns="0" rtlCol="0" anchor="t">
            <a:spAutoFit/>
          </a:bodyPr>
          <a:lstStyle/>
          <a:p>
            <a:pPr marL="0" lvl="0" indent="0" algn="ctr">
              <a:lnSpc>
                <a:spcPts val="3257"/>
              </a:lnSpc>
            </a:pPr>
            <a:r>
              <a:rPr lang="en-US" sz="2934" spc="-79">
                <a:solidFill>
                  <a:srgbClr val="FDED8F"/>
                </a:solidFill>
                <a:latin typeface="Waffle Soft"/>
                <a:ea typeface="Waffle Soft"/>
                <a:cs typeface="Waffle Soft"/>
                <a:sym typeface="Waffle Soft"/>
              </a:rPr>
              <a:t>PHP</a:t>
            </a:r>
          </a:p>
        </p:txBody>
      </p:sp>
      <p:sp>
        <p:nvSpPr>
          <p:cNvPr id="38" name="TextBox 38"/>
          <p:cNvSpPr txBox="1"/>
          <p:nvPr/>
        </p:nvSpPr>
        <p:spPr>
          <a:xfrm>
            <a:off x="1430805" y="5697557"/>
            <a:ext cx="4672840" cy="403745"/>
          </a:xfrm>
          <a:prstGeom prst="rect">
            <a:avLst/>
          </a:prstGeom>
        </p:spPr>
        <p:txBody>
          <a:bodyPr lIns="0" tIns="0" rIns="0" bIns="0" rtlCol="0" anchor="t">
            <a:spAutoFit/>
          </a:bodyPr>
          <a:lstStyle/>
          <a:p>
            <a:pPr marL="0" lvl="0" indent="0" algn="ctr">
              <a:lnSpc>
                <a:spcPts val="3173"/>
              </a:lnSpc>
              <a:spcBef>
                <a:spcPct val="0"/>
              </a:spcBef>
            </a:pPr>
            <a:r>
              <a:rPr lang="en-US" sz="2858" spc="-77">
                <a:solidFill>
                  <a:srgbClr val="FFB9DC"/>
                </a:solidFill>
                <a:latin typeface="Waffle Soft"/>
                <a:ea typeface="Waffle Soft"/>
                <a:cs typeface="Waffle Soft"/>
                <a:sym typeface="Waffle Soft"/>
              </a:rPr>
              <a:t>LLM MODEL</a:t>
            </a:r>
          </a:p>
        </p:txBody>
      </p:sp>
      <p:sp>
        <p:nvSpPr>
          <p:cNvPr id="39" name="TextBox 39"/>
          <p:cNvSpPr txBox="1"/>
          <p:nvPr/>
        </p:nvSpPr>
        <p:spPr>
          <a:xfrm>
            <a:off x="1588579" y="6187027"/>
            <a:ext cx="4229105" cy="175069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 Open-source LLM model generates personalized study plans and recommendations based on user inputs and preferences.</a:t>
            </a:r>
          </a:p>
        </p:txBody>
      </p:sp>
      <p:sp>
        <p:nvSpPr>
          <p:cNvPr id="40" name="TextBox 40"/>
          <p:cNvSpPr txBox="1"/>
          <p:nvPr/>
        </p:nvSpPr>
        <p:spPr>
          <a:xfrm>
            <a:off x="12546958" y="2184344"/>
            <a:ext cx="3949848" cy="455305"/>
          </a:xfrm>
          <a:prstGeom prst="rect">
            <a:avLst/>
          </a:prstGeom>
        </p:spPr>
        <p:txBody>
          <a:bodyPr lIns="0" tIns="0" rIns="0" bIns="0" rtlCol="0" anchor="t">
            <a:spAutoFit/>
          </a:bodyPr>
          <a:lstStyle/>
          <a:p>
            <a:pPr marL="0" lvl="0" indent="0" algn="ctr">
              <a:lnSpc>
                <a:spcPts val="3515"/>
              </a:lnSpc>
              <a:spcBef>
                <a:spcPct val="0"/>
              </a:spcBef>
            </a:pPr>
            <a:r>
              <a:rPr lang="en-US" sz="3167" spc="-85">
                <a:solidFill>
                  <a:srgbClr val="FFB9DC"/>
                </a:solidFill>
                <a:latin typeface="Waffle Soft"/>
                <a:ea typeface="Waffle Soft"/>
                <a:cs typeface="Waffle Soft"/>
                <a:sym typeface="Waffle Soft"/>
              </a:rPr>
              <a:t>MYSQL</a:t>
            </a:r>
          </a:p>
        </p:txBody>
      </p:sp>
      <p:sp>
        <p:nvSpPr>
          <p:cNvPr id="41" name="TextBox 41"/>
          <p:cNvSpPr txBox="1"/>
          <p:nvPr/>
        </p:nvSpPr>
        <p:spPr>
          <a:xfrm>
            <a:off x="12470316" y="2846077"/>
            <a:ext cx="4229105" cy="175069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FB9DC"/>
                </a:solidFill>
                <a:latin typeface="Canva Sans Medium"/>
                <a:ea typeface="Canva Sans Medium"/>
                <a:cs typeface="Canva Sans Medium"/>
                <a:sym typeface="Canva Sans Medium"/>
              </a:rPr>
              <a:t> Robust MySQL database manages user data, study plans, and performance metrics with optimized query performance</a:t>
            </a:r>
          </a:p>
        </p:txBody>
      </p:sp>
      <p:sp>
        <p:nvSpPr>
          <p:cNvPr id="42" name="TextBox 42"/>
          <p:cNvSpPr txBox="1"/>
          <p:nvPr/>
        </p:nvSpPr>
        <p:spPr>
          <a:xfrm>
            <a:off x="12470316" y="6241461"/>
            <a:ext cx="4229105" cy="175069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Firebase OAuth2.0 enables secure Google login integration, providing seamless single-sign-on capabilities for users.</a:t>
            </a:r>
          </a:p>
        </p:txBody>
      </p:sp>
      <p:sp>
        <p:nvSpPr>
          <p:cNvPr id="43" name="TextBox 43"/>
          <p:cNvSpPr txBox="1"/>
          <p:nvPr/>
        </p:nvSpPr>
        <p:spPr>
          <a:xfrm>
            <a:off x="11890581" y="5636162"/>
            <a:ext cx="5388576" cy="424015"/>
          </a:xfrm>
          <a:prstGeom prst="rect">
            <a:avLst/>
          </a:prstGeom>
        </p:spPr>
        <p:txBody>
          <a:bodyPr lIns="0" tIns="0" rIns="0" bIns="0" rtlCol="0" anchor="t">
            <a:spAutoFit/>
          </a:bodyPr>
          <a:lstStyle/>
          <a:p>
            <a:pPr marL="0" lvl="0" indent="0" algn="ctr">
              <a:lnSpc>
                <a:spcPts val="3252"/>
              </a:lnSpc>
            </a:pPr>
            <a:r>
              <a:rPr lang="en-US" sz="2929" spc="-79">
                <a:solidFill>
                  <a:srgbClr val="FDED8F"/>
                </a:solidFill>
                <a:latin typeface="Waffle Soft"/>
                <a:ea typeface="Waffle Soft"/>
                <a:cs typeface="Waffle Soft"/>
                <a:sym typeface="Waffle Soft"/>
              </a:rPr>
              <a:t>FIREBASE</a:t>
            </a:r>
          </a:p>
        </p:txBody>
      </p:sp>
      <p:sp>
        <p:nvSpPr>
          <p:cNvPr id="44" name="TextBox 44"/>
          <p:cNvSpPr txBox="1"/>
          <p:nvPr/>
        </p:nvSpPr>
        <p:spPr>
          <a:xfrm>
            <a:off x="1535092" y="2658628"/>
            <a:ext cx="4229105" cy="1750695"/>
          </a:xfrm>
          <a:prstGeom prst="rect">
            <a:avLst/>
          </a:prstGeom>
        </p:spPr>
        <p:txBody>
          <a:bodyPr lIns="0" tIns="0" rIns="0" bIns="0" rtlCol="0" anchor="t">
            <a:spAutoFit/>
          </a:bodyPr>
          <a:lstStyle/>
          <a:p>
            <a:pPr marL="0" lvl="0" indent="0" algn="ctr">
              <a:lnSpc>
                <a:spcPts val="2835"/>
              </a:lnSpc>
              <a:spcBef>
                <a:spcPct val="0"/>
              </a:spcBef>
            </a:pPr>
            <a:r>
              <a:rPr lang="en-US" sz="2100" b="1" spc="126">
                <a:solidFill>
                  <a:srgbClr val="FDED8F"/>
                </a:solidFill>
                <a:latin typeface="Canva Sans Medium"/>
                <a:ea typeface="Canva Sans Medium"/>
                <a:cs typeface="Canva Sans Medium"/>
                <a:sym typeface="Canva Sans Medium"/>
              </a:rPr>
              <a:t>Backend development using PHP powers the application's core functionality, handling requests and business logic efficiently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314450" y="2457278"/>
            <a:ext cx="8581296" cy="2053974"/>
          </a:xfrm>
          <a:prstGeom prst="rect">
            <a:avLst/>
          </a:prstGeom>
        </p:spPr>
        <p:txBody>
          <a:bodyPr lIns="0" tIns="0" rIns="0" bIns="0" rtlCol="0" anchor="t">
            <a:spAutoFit/>
          </a:bodyPr>
          <a:lstStyle/>
          <a:p>
            <a:pPr marL="0" lvl="0" indent="0" algn="l">
              <a:lnSpc>
                <a:spcPts val="7992"/>
              </a:lnSpc>
            </a:pPr>
            <a:r>
              <a:rPr lang="en-US" sz="7200" spc="-194">
                <a:solidFill>
                  <a:srgbClr val="FFFFFF"/>
                </a:solidFill>
                <a:latin typeface="Waffle Soft"/>
                <a:ea typeface="Waffle Soft"/>
                <a:cs typeface="Waffle Soft"/>
                <a:sym typeface="Waffle Soft"/>
              </a:rPr>
              <a:t>METHODOLOGY AND STRATEGIES</a:t>
            </a:r>
          </a:p>
        </p:txBody>
      </p:sp>
      <p:sp>
        <p:nvSpPr>
          <p:cNvPr id="4" name="TextBox 4"/>
          <p:cNvSpPr txBox="1"/>
          <p:nvPr/>
        </p:nvSpPr>
        <p:spPr>
          <a:xfrm>
            <a:off x="1314450" y="4886496"/>
            <a:ext cx="8581296" cy="2849880"/>
          </a:xfrm>
          <a:prstGeom prst="rect">
            <a:avLst/>
          </a:prstGeom>
        </p:spPr>
        <p:txBody>
          <a:bodyPr lIns="0" tIns="0" rIns="0" bIns="0" rtlCol="0" anchor="t">
            <a:spAutoFit/>
          </a:bodyPr>
          <a:lstStyle/>
          <a:p>
            <a:pPr marL="0" lvl="0" indent="0" algn="l">
              <a:lnSpc>
                <a:spcPts val="3240"/>
              </a:lnSpc>
              <a:spcBef>
                <a:spcPct val="0"/>
              </a:spcBef>
            </a:pPr>
            <a:r>
              <a:rPr lang="en-US" sz="2400" b="1" spc="144">
                <a:solidFill>
                  <a:srgbClr val="FFFFFF"/>
                </a:solidFill>
                <a:latin typeface="Canva Sans Medium"/>
                <a:ea typeface="Canva Sans Medium"/>
                <a:cs typeface="Canva Sans Medium"/>
                <a:sym typeface="Canva Sans Medium"/>
              </a:rPr>
              <a:t>The methodology integrates educational frameworks with AI technologies, creating a comprehensive learning ecosystem. The system processes student interactions, performance assessments, and educator feedback to continuously refine study plans while maintaining alignment with educational standards.</a:t>
            </a:r>
          </a:p>
        </p:txBody>
      </p:sp>
      <p:sp>
        <p:nvSpPr>
          <p:cNvPr id="5" name="Freeform 5"/>
          <p:cNvSpPr/>
          <p:nvPr/>
        </p:nvSpPr>
        <p:spPr>
          <a:xfrm>
            <a:off x="-900301" y="-868099"/>
            <a:ext cx="3437339" cy="3248286"/>
          </a:xfrm>
          <a:custGeom>
            <a:avLst/>
            <a:gdLst/>
            <a:ahLst/>
            <a:cxnLst/>
            <a:rect l="l" t="t" r="r" b="b"/>
            <a:pathLst>
              <a:path w="3437339" h="3248286">
                <a:moveTo>
                  <a:pt x="0" y="0"/>
                </a:moveTo>
                <a:lnTo>
                  <a:pt x="3437339" y="0"/>
                </a:lnTo>
                <a:lnTo>
                  <a:pt x="3437339" y="3248286"/>
                </a:lnTo>
                <a:lnTo>
                  <a:pt x="0" y="3248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519442">
            <a:off x="7626338" y="9111174"/>
            <a:ext cx="6136949" cy="2175828"/>
          </a:xfrm>
          <a:custGeom>
            <a:avLst/>
            <a:gdLst/>
            <a:ahLst/>
            <a:cxnLst/>
            <a:rect l="l" t="t" r="r" b="b"/>
            <a:pathLst>
              <a:path w="6136949" h="2175828">
                <a:moveTo>
                  <a:pt x="0" y="0"/>
                </a:moveTo>
                <a:lnTo>
                  <a:pt x="6136949" y="0"/>
                </a:lnTo>
                <a:lnTo>
                  <a:pt x="6136949" y="2175827"/>
                </a:lnTo>
                <a:lnTo>
                  <a:pt x="0" y="217582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16707563" y="8525311"/>
            <a:ext cx="2464636" cy="3347553"/>
          </a:xfrm>
          <a:custGeom>
            <a:avLst/>
            <a:gdLst/>
            <a:ahLst/>
            <a:cxnLst/>
            <a:rect l="l" t="t" r="r" b="b"/>
            <a:pathLst>
              <a:path w="2464636" h="3347553">
                <a:moveTo>
                  <a:pt x="0" y="0"/>
                </a:moveTo>
                <a:lnTo>
                  <a:pt x="2464636" y="0"/>
                </a:lnTo>
                <a:lnTo>
                  <a:pt x="2464636" y="3347553"/>
                </a:lnTo>
                <a:lnTo>
                  <a:pt x="0" y="334755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rot="-274627">
            <a:off x="2680137" y="-2924979"/>
            <a:ext cx="4674306" cy="3773189"/>
          </a:xfrm>
          <a:custGeom>
            <a:avLst/>
            <a:gdLst/>
            <a:ahLst/>
            <a:cxnLst/>
            <a:rect l="l" t="t" r="r" b="b"/>
            <a:pathLst>
              <a:path w="4674306" h="3773189">
                <a:moveTo>
                  <a:pt x="0" y="0"/>
                </a:moveTo>
                <a:lnTo>
                  <a:pt x="4674306" y="0"/>
                </a:lnTo>
                <a:lnTo>
                  <a:pt x="4674306" y="3773188"/>
                </a:lnTo>
                <a:lnTo>
                  <a:pt x="0" y="377318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grpSp>
        <p:nvGrpSpPr>
          <p:cNvPr id="9" name="Group 9"/>
          <p:cNvGrpSpPr/>
          <p:nvPr/>
        </p:nvGrpSpPr>
        <p:grpSpPr>
          <a:xfrm>
            <a:off x="11040048" y="3997901"/>
            <a:ext cx="6111055" cy="2291199"/>
            <a:chOff x="0" y="0"/>
            <a:chExt cx="2045726" cy="766998"/>
          </a:xfrm>
        </p:grpSpPr>
        <p:sp>
          <p:nvSpPr>
            <p:cNvPr id="10" name="Freeform 10"/>
            <p:cNvSpPr/>
            <p:nvPr/>
          </p:nvSpPr>
          <p:spPr>
            <a:xfrm>
              <a:off x="0" y="0"/>
              <a:ext cx="2045726" cy="766998"/>
            </a:xfrm>
            <a:custGeom>
              <a:avLst/>
              <a:gdLst/>
              <a:ahLst/>
              <a:cxnLst/>
              <a:rect l="l" t="t" r="r" b="b"/>
              <a:pathLst>
                <a:path w="2045726" h="766998">
                  <a:moveTo>
                    <a:pt x="19003" y="0"/>
                  </a:moveTo>
                  <a:lnTo>
                    <a:pt x="2026723" y="0"/>
                  </a:lnTo>
                  <a:cubicBezTo>
                    <a:pt x="2031763" y="0"/>
                    <a:pt x="2036596" y="2002"/>
                    <a:pt x="2040160" y="5566"/>
                  </a:cubicBezTo>
                  <a:cubicBezTo>
                    <a:pt x="2043724" y="9130"/>
                    <a:pt x="2045726" y="13963"/>
                    <a:pt x="2045726" y="19003"/>
                  </a:cubicBezTo>
                  <a:lnTo>
                    <a:pt x="2045726" y="747995"/>
                  </a:lnTo>
                  <a:cubicBezTo>
                    <a:pt x="2045726" y="753034"/>
                    <a:pt x="2043724" y="757868"/>
                    <a:pt x="2040160" y="761432"/>
                  </a:cubicBezTo>
                  <a:cubicBezTo>
                    <a:pt x="2036596" y="764996"/>
                    <a:pt x="2031763" y="766998"/>
                    <a:pt x="2026723" y="766998"/>
                  </a:cubicBezTo>
                  <a:lnTo>
                    <a:pt x="19003" y="766998"/>
                  </a:lnTo>
                  <a:cubicBezTo>
                    <a:pt x="13963" y="766998"/>
                    <a:pt x="9130" y="764996"/>
                    <a:pt x="5566" y="761432"/>
                  </a:cubicBezTo>
                  <a:cubicBezTo>
                    <a:pt x="2002" y="757868"/>
                    <a:pt x="0" y="753034"/>
                    <a:pt x="0" y="747995"/>
                  </a:cubicBezTo>
                  <a:lnTo>
                    <a:pt x="0" y="19003"/>
                  </a:lnTo>
                  <a:cubicBezTo>
                    <a:pt x="0" y="13963"/>
                    <a:pt x="2002" y="9130"/>
                    <a:pt x="5566" y="5566"/>
                  </a:cubicBezTo>
                  <a:cubicBezTo>
                    <a:pt x="9130" y="2002"/>
                    <a:pt x="13963" y="0"/>
                    <a:pt x="19003" y="0"/>
                  </a:cubicBezTo>
                  <a:close/>
                </a:path>
              </a:pathLst>
            </a:custGeom>
            <a:solidFill>
              <a:srgbClr val="FDED8F"/>
            </a:solidFill>
          </p:spPr>
          <p:txBody>
            <a:bodyPr/>
            <a:lstStyle/>
            <a:p>
              <a:endParaRPr lang="en-US"/>
            </a:p>
          </p:txBody>
        </p:sp>
        <p:sp>
          <p:nvSpPr>
            <p:cNvPr id="11" name="TextBox 11"/>
            <p:cNvSpPr txBox="1"/>
            <p:nvPr/>
          </p:nvSpPr>
          <p:spPr>
            <a:xfrm>
              <a:off x="0" y="85725"/>
              <a:ext cx="2045726" cy="681273"/>
            </a:xfrm>
            <a:prstGeom prst="rect">
              <a:avLst/>
            </a:prstGeom>
          </p:spPr>
          <p:txBody>
            <a:bodyPr lIns="50800" tIns="50800" rIns="50800" bIns="50800" rtlCol="0" anchor="ctr"/>
            <a:lstStyle/>
            <a:p>
              <a:pPr algn="ctr">
                <a:lnSpc>
                  <a:spcPts val="1925"/>
                </a:lnSpc>
              </a:pPr>
              <a:endParaRPr/>
            </a:p>
          </p:txBody>
        </p:sp>
      </p:grpSp>
      <p:sp>
        <p:nvSpPr>
          <p:cNvPr id="12" name="TextBox 12"/>
          <p:cNvSpPr txBox="1"/>
          <p:nvPr/>
        </p:nvSpPr>
        <p:spPr>
          <a:xfrm>
            <a:off x="11846925" y="4367213"/>
            <a:ext cx="4497301" cy="1415415"/>
          </a:xfrm>
          <a:prstGeom prst="rect">
            <a:avLst/>
          </a:prstGeom>
        </p:spPr>
        <p:txBody>
          <a:bodyPr lIns="0" tIns="0" rIns="0" bIns="0" rtlCol="0" anchor="t">
            <a:spAutoFit/>
          </a:bodyPr>
          <a:lstStyle/>
          <a:p>
            <a:pPr marL="0" lvl="0" indent="0" algn="l">
              <a:lnSpc>
                <a:spcPts val="2295"/>
              </a:lnSpc>
              <a:spcBef>
                <a:spcPct val="0"/>
              </a:spcBef>
            </a:pPr>
            <a:r>
              <a:rPr lang="en-US" sz="1700" b="1" spc="27">
                <a:solidFill>
                  <a:srgbClr val="2B2B2B"/>
                </a:solidFill>
                <a:latin typeface="Canva Sans Bold"/>
                <a:ea typeface="Canva Sans Bold"/>
                <a:cs typeface="Canva Sans Bold"/>
                <a:sym typeface="Canva Sans Bold"/>
              </a:rPr>
              <a:t>Implementation follows an agile approach, with continuous integration of user feedback and performance data to enhance the AI's learning plan generation capabilities.</a:t>
            </a:r>
          </a:p>
        </p:txBody>
      </p:sp>
      <p:grpSp>
        <p:nvGrpSpPr>
          <p:cNvPr id="13" name="Group 13"/>
          <p:cNvGrpSpPr/>
          <p:nvPr/>
        </p:nvGrpSpPr>
        <p:grpSpPr>
          <a:xfrm>
            <a:off x="11040048" y="1373327"/>
            <a:ext cx="6111055" cy="2291199"/>
            <a:chOff x="0" y="0"/>
            <a:chExt cx="2045726" cy="766998"/>
          </a:xfrm>
        </p:grpSpPr>
        <p:sp>
          <p:nvSpPr>
            <p:cNvPr id="14" name="Freeform 14"/>
            <p:cNvSpPr/>
            <p:nvPr/>
          </p:nvSpPr>
          <p:spPr>
            <a:xfrm>
              <a:off x="0" y="0"/>
              <a:ext cx="2045726" cy="766998"/>
            </a:xfrm>
            <a:custGeom>
              <a:avLst/>
              <a:gdLst/>
              <a:ahLst/>
              <a:cxnLst/>
              <a:rect l="l" t="t" r="r" b="b"/>
              <a:pathLst>
                <a:path w="2045726" h="766998">
                  <a:moveTo>
                    <a:pt x="19003" y="0"/>
                  </a:moveTo>
                  <a:lnTo>
                    <a:pt x="2026723" y="0"/>
                  </a:lnTo>
                  <a:cubicBezTo>
                    <a:pt x="2031763" y="0"/>
                    <a:pt x="2036596" y="2002"/>
                    <a:pt x="2040160" y="5566"/>
                  </a:cubicBezTo>
                  <a:cubicBezTo>
                    <a:pt x="2043724" y="9130"/>
                    <a:pt x="2045726" y="13963"/>
                    <a:pt x="2045726" y="19003"/>
                  </a:cubicBezTo>
                  <a:lnTo>
                    <a:pt x="2045726" y="747995"/>
                  </a:lnTo>
                  <a:cubicBezTo>
                    <a:pt x="2045726" y="753034"/>
                    <a:pt x="2043724" y="757868"/>
                    <a:pt x="2040160" y="761432"/>
                  </a:cubicBezTo>
                  <a:cubicBezTo>
                    <a:pt x="2036596" y="764996"/>
                    <a:pt x="2031763" y="766998"/>
                    <a:pt x="2026723" y="766998"/>
                  </a:cubicBezTo>
                  <a:lnTo>
                    <a:pt x="19003" y="766998"/>
                  </a:lnTo>
                  <a:cubicBezTo>
                    <a:pt x="13963" y="766998"/>
                    <a:pt x="9130" y="764996"/>
                    <a:pt x="5566" y="761432"/>
                  </a:cubicBezTo>
                  <a:cubicBezTo>
                    <a:pt x="2002" y="757868"/>
                    <a:pt x="0" y="753034"/>
                    <a:pt x="0" y="747995"/>
                  </a:cubicBezTo>
                  <a:lnTo>
                    <a:pt x="0" y="19003"/>
                  </a:lnTo>
                  <a:cubicBezTo>
                    <a:pt x="0" y="13963"/>
                    <a:pt x="2002" y="9130"/>
                    <a:pt x="5566" y="5566"/>
                  </a:cubicBezTo>
                  <a:cubicBezTo>
                    <a:pt x="9130" y="2002"/>
                    <a:pt x="13963" y="0"/>
                    <a:pt x="19003" y="0"/>
                  </a:cubicBezTo>
                  <a:close/>
                </a:path>
              </a:pathLst>
            </a:custGeom>
            <a:solidFill>
              <a:srgbClr val="FDED8F"/>
            </a:solidFill>
          </p:spPr>
          <p:txBody>
            <a:bodyPr/>
            <a:lstStyle/>
            <a:p>
              <a:endParaRPr lang="en-US"/>
            </a:p>
          </p:txBody>
        </p:sp>
        <p:sp>
          <p:nvSpPr>
            <p:cNvPr id="15" name="TextBox 15"/>
            <p:cNvSpPr txBox="1"/>
            <p:nvPr/>
          </p:nvSpPr>
          <p:spPr>
            <a:xfrm>
              <a:off x="0" y="85725"/>
              <a:ext cx="2045726" cy="681273"/>
            </a:xfrm>
            <a:prstGeom prst="rect">
              <a:avLst/>
            </a:prstGeom>
          </p:spPr>
          <p:txBody>
            <a:bodyPr lIns="50800" tIns="50800" rIns="50800" bIns="50800" rtlCol="0" anchor="ctr"/>
            <a:lstStyle/>
            <a:p>
              <a:pPr algn="ctr">
                <a:lnSpc>
                  <a:spcPts val="1925"/>
                </a:lnSpc>
              </a:pPr>
              <a:endParaRPr/>
            </a:p>
          </p:txBody>
        </p:sp>
      </p:grpSp>
      <p:sp>
        <p:nvSpPr>
          <p:cNvPr id="16" name="TextBox 16"/>
          <p:cNvSpPr txBox="1"/>
          <p:nvPr/>
        </p:nvSpPr>
        <p:spPr>
          <a:xfrm>
            <a:off x="11846925" y="1742639"/>
            <a:ext cx="4497301" cy="1415415"/>
          </a:xfrm>
          <a:prstGeom prst="rect">
            <a:avLst/>
          </a:prstGeom>
        </p:spPr>
        <p:txBody>
          <a:bodyPr lIns="0" tIns="0" rIns="0" bIns="0" rtlCol="0" anchor="t">
            <a:spAutoFit/>
          </a:bodyPr>
          <a:lstStyle/>
          <a:p>
            <a:pPr marL="0" lvl="0" indent="0" algn="l">
              <a:lnSpc>
                <a:spcPts val="2295"/>
              </a:lnSpc>
              <a:spcBef>
                <a:spcPct val="0"/>
              </a:spcBef>
            </a:pPr>
            <a:r>
              <a:rPr lang="en-US" sz="1700" b="1" spc="27">
                <a:solidFill>
                  <a:srgbClr val="2B2B2B"/>
                </a:solidFill>
                <a:latin typeface="Canva Sans Bold"/>
                <a:ea typeface="Canva Sans Bold"/>
                <a:cs typeface="Canva Sans Bold"/>
                <a:sym typeface="Canva Sans Bold"/>
              </a:rPr>
              <a:t>The application employs machine learning algorithms to analyze student data, learning patterns, and performance metrics, creating intelligent and adaptive study paths tailored to individual needs.</a:t>
            </a:r>
          </a:p>
        </p:txBody>
      </p:sp>
      <p:grpSp>
        <p:nvGrpSpPr>
          <p:cNvPr id="17" name="Group 17"/>
          <p:cNvGrpSpPr/>
          <p:nvPr/>
        </p:nvGrpSpPr>
        <p:grpSpPr>
          <a:xfrm>
            <a:off x="11040048" y="6622474"/>
            <a:ext cx="6111055" cy="2291199"/>
            <a:chOff x="0" y="0"/>
            <a:chExt cx="2045726" cy="766998"/>
          </a:xfrm>
        </p:grpSpPr>
        <p:sp>
          <p:nvSpPr>
            <p:cNvPr id="18" name="Freeform 18"/>
            <p:cNvSpPr/>
            <p:nvPr/>
          </p:nvSpPr>
          <p:spPr>
            <a:xfrm>
              <a:off x="0" y="0"/>
              <a:ext cx="2045726" cy="766998"/>
            </a:xfrm>
            <a:custGeom>
              <a:avLst/>
              <a:gdLst/>
              <a:ahLst/>
              <a:cxnLst/>
              <a:rect l="l" t="t" r="r" b="b"/>
              <a:pathLst>
                <a:path w="2045726" h="766998">
                  <a:moveTo>
                    <a:pt x="19003" y="0"/>
                  </a:moveTo>
                  <a:lnTo>
                    <a:pt x="2026723" y="0"/>
                  </a:lnTo>
                  <a:cubicBezTo>
                    <a:pt x="2031763" y="0"/>
                    <a:pt x="2036596" y="2002"/>
                    <a:pt x="2040160" y="5566"/>
                  </a:cubicBezTo>
                  <a:cubicBezTo>
                    <a:pt x="2043724" y="9130"/>
                    <a:pt x="2045726" y="13963"/>
                    <a:pt x="2045726" y="19003"/>
                  </a:cubicBezTo>
                  <a:lnTo>
                    <a:pt x="2045726" y="747995"/>
                  </a:lnTo>
                  <a:cubicBezTo>
                    <a:pt x="2045726" y="753034"/>
                    <a:pt x="2043724" y="757868"/>
                    <a:pt x="2040160" y="761432"/>
                  </a:cubicBezTo>
                  <a:cubicBezTo>
                    <a:pt x="2036596" y="764996"/>
                    <a:pt x="2031763" y="766998"/>
                    <a:pt x="2026723" y="766998"/>
                  </a:cubicBezTo>
                  <a:lnTo>
                    <a:pt x="19003" y="766998"/>
                  </a:lnTo>
                  <a:cubicBezTo>
                    <a:pt x="13963" y="766998"/>
                    <a:pt x="9130" y="764996"/>
                    <a:pt x="5566" y="761432"/>
                  </a:cubicBezTo>
                  <a:cubicBezTo>
                    <a:pt x="2002" y="757868"/>
                    <a:pt x="0" y="753034"/>
                    <a:pt x="0" y="747995"/>
                  </a:cubicBezTo>
                  <a:lnTo>
                    <a:pt x="0" y="19003"/>
                  </a:lnTo>
                  <a:cubicBezTo>
                    <a:pt x="0" y="13963"/>
                    <a:pt x="2002" y="9130"/>
                    <a:pt x="5566" y="5566"/>
                  </a:cubicBezTo>
                  <a:cubicBezTo>
                    <a:pt x="9130" y="2002"/>
                    <a:pt x="13963" y="0"/>
                    <a:pt x="19003" y="0"/>
                  </a:cubicBezTo>
                  <a:close/>
                </a:path>
              </a:pathLst>
            </a:custGeom>
            <a:solidFill>
              <a:srgbClr val="FDED8F"/>
            </a:solidFill>
          </p:spPr>
          <p:txBody>
            <a:bodyPr/>
            <a:lstStyle/>
            <a:p>
              <a:endParaRPr lang="en-US"/>
            </a:p>
          </p:txBody>
        </p:sp>
        <p:sp>
          <p:nvSpPr>
            <p:cNvPr id="19" name="TextBox 19"/>
            <p:cNvSpPr txBox="1"/>
            <p:nvPr/>
          </p:nvSpPr>
          <p:spPr>
            <a:xfrm>
              <a:off x="0" y="85725"/>
              <a:ext cx="2045726" cy="681273"/>
            </a:xfrm>
            <a:prstGeom prst="rect">
              <a:avLst/>
            </a:prstGeom>
          </p:spPr>
          <p:txBody>
            <a:bodyPr lIns="50800" tIns="50800" rIns="50800" bIns="50800" rtlCol="0" anchor="ctr"/>
            <a:lstStyle/>
            <a:p>
              <a:pPr algn="ctr">
                <a:lnSpc>
                  <a:spcPts val="1925"/>
                </a:lnSpc>
              </a:pPr>
              <a:endParaRPr/>
            </a:p>
          </p:txBody>
        </p:sp>
      </p:grpSp>
      <p:sp>
        <p:nvSpPr>
          <p:cNvPr id="20" name="TextBox 20"/>
          <p:cNvSpPr txBox="1"/>
          <p:nvPr/>
        </p:nvSpPr>
        <p:spPr>
          <a:xfrm>
            <a:off x="11846925" y="6991786"/>
            <a:ext cx="4497301" cy="1415415"/>
          </a:xfrm>
          <a:prstGeom prst="rect">
            <a:avLst/>
          </a:prstGeom>
        </p:spPr>
        <p:txBody>
          <a:bodyPr lIns="0" tIns="0" rIns="0" bIns="0" rtlCol="0" anchor="t">
            <a:spAutoFit/>
          </a:bodyPr>
          <a:lstStyle/>
          <a:p>
            <a:pPr marL="0" lvl="0" indent="0" algn="l">
              <a:lnSpc>
                <a:spcPts val="2295"/>
              </a:lnSpc>
              <a:spcBef>
                <a:spcPct val="0"/>
              </a:spcBef>
            </a:pPr>
            <a:r>
              <a:rPr lang="en-US" sz="1700" b="1" spc="27">
                <a:solidFill>
                  <a:srgbClr val="2B2B2B"/>
                </a:solidFill>
                <a:latin typeface="Canva Sans Bold"/>
                <a:ea typeface="Canva Sans Bold"/>
                <a:cs typeface="Canva Sans Bold"/>
                <a:sym typeface="Canva Sans Bold"/>
              </a:rPr>
              <a:t>The system utilizes cloud-based infrastructure for scalability and real-time updates, ensuring seamless access to study plans and progress tracking across multiple devices.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2987135" y="1028700"/>
            <a:ext cx="12313730" cy="8229600"/>
            <a:chOff x="0" y="0"/>
            <a:chExt cx="4122122" cy="2754926"/>
          </a:xfrm>
        </p:grpSpPr>
        <p:sp>
          <p:nvSpPr>
            <p:cNvPr id="4" name="Freeform 4"/>
            <p:cNvSpPr/>
            <p:nvPr/>
          </p:nvSpPr>
          <p:spPr>
            <a:xfrm>
              <a:off x="0" y="0"/>
              <a:ext cx="4122122" cy="2754926"/>
            </a:xfrm>
            <a:custGeom>
              <a:avLst/>
              <a:gdLst/>
              <a:ahLst/>
              <a:cxnLst/>
              <a:rect l="l" t="t" r="r" b="b"/>
              <a:pathLst>
                <a:path w="4122122" h="2754926">
                  <a:moveTo>
                    <a:pt x="9431" y="0"/>
                  </a:moveTo>
                  <a:lnTo>
                    <a:pt x="4112692" y="0"/>
                  </a:lnTo>
                  <a:cubicBezTo>
                    <a:pt x="4117900" y="0"/>
                    <a:pt x="4122122" y="4222"/>
                    <a:pt x="4122122" y="9431"/>
                  </a:cubicBezTo>
                  <a:lnTo>
                    <a:pt x="4122122" y="2745495"/>
                  </a:lnTo>
                  <a:cubicBezTo>
                    <a:pt x="4122122" y="2750704"/>
                    <a:pt x="4117900" y="2754926"/>
                    <a:pt x="4112692" y="2754926"/>
                  </a:cubicBezTo>
                  <a:lnTo>
                    <a:pt x="9431" y="2754926"/>
                  </a:lnTo>
                  <a:cubicBezTo>
                    <a:pt x="6930" y="2754926"/>
                    <a:pt x="4531" y="2753933"/>
                    <a:pt x="2762" y="2752164"/>
                  </a:cubicBezTo>
                  <a:cubicBezTo>
                    <a:pt x="994" y="2750395"/>
                    <a:pt x="0" y="2747997"/>
                    <a:pt x="0" y="2745495"/>
                  </a:cubicBezTo>
                  <a:lnTo>
                    <a:pt x="0" y="9431"/>
                  </a:lnTo>
                  <a:cubicBezTo>
                    <a:pt x="0" y="6930"/>
                    <a:pt x="994" y="4531"/>
                    <a:pt x="2762" y="2762"/>
                  </a:cubicBezTo>
                  <a:cubicBezTo>
                    <a:pt x="4531" y="994"/>
                    <a:pt x="6930" y="0"/>
                    <a:pt x="9431" y="0"/>
                  </a:cubicBezTo>
                  <a:close/>
                </a:path>
              </a:pathLst>
            </a:custGeom>
            <a:solidFill>
              <a:srgbClr val="FFB9DC"/>
            </a:solidFill>
          </p:spPr>
          <p:txBody>
            <a:bodyPr/>
            <a:lstStyle/>
            <a:p>
              <a:endParaRPr lang="en-US"/>
            </a:p>
          </p:txBody>
        </p:sp>
        <p:sp>
          <p:nvSpPr>
            <p:cNvPr id="5" name="TextBox 5"/>
            <p:cNvSpPr txBox="1"/>
            <p:nvPr/>
          </p:nvSpPr>
          <p:spPr>
            <a:xfrm>
              <a:off x="0" y="85725"/>
              <a:ext cx="4122122" cy="266920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4039629" y="2294598"/>
            <a:ext cx="10298574" cy="1044324"/>
          </a:xfrm>
          <a:prstGeom prst="rect">
            <a:avLst/>
          </a:prstGeom>
        </p:spPr>
        <p:txBody>
          <a:bodyPr lIns="0" tIns="0" rIns="0" bIns="0" rtlCol="0" anchor="t">
            <a:spAutoFit/>
          </a:bodyPr>
          <a:lstStyle/>
          <a:p>
            <a:pPr marL="0" lvl="0" indent="0" algn="ctr">
              <a:lnSpc>
                <a:spcPts val="7992"/>
              </a:lnSpc>
            </a:pPr>
            <a:r>
              <a:rPr lang="en-US" sz="7200" spc="-194" dirty="0">
                <a:solidFill>
                  <a:srgbClr val="2B2B2B"/>
                </a:solidFill>
                <a:latin typeface="Waffle Soft"/>
                <a:ea typeface="Waffle Soft"/>
                <a:cs typeface="Waffle Soft"/>
                <a:sym typeface="Waffle Soft"/>
              </a:rPr>
              <a:t>CONCLUSION</a:t>
            </a:r>
          </a:p>
        </p:txBody>
      </p:sp>
      <p:sp>
        <p:nvSpPr>
          <p:cNvPr id="7" name="TextBox 7"/>
          <p:cNvSpPr txBox="1"/>
          <p:nvPr/>
        </p:nvSpPr>
        <p:spPr>
          <a:xfrm>
            <a:off x="4853352" y="3738090"/>
            <a:ext cx="8581296" cy="4324350"/>
          </a:xfrm>
          <a:prstGeom prst="rect">
            <a:avLst/>
          </a:prstGeom>
        </p:spPr>
        <p:txBody>
          <a:bodyPr lIns="0" tIns="0" rIns="0" bIns="0" rtlCol="0" anchor="t">
            <a:spAutoFit/>
          </a:bodyPr>
          <a:lstStyle/>
          <a:p>
            <a:pPr algn="ctr">
              <a:lnSpc>
                <a:spcPts val="2699"/>
              </a:lnSpc>
            </a:pPr>
            <a:r>
              <a:rPr lang="en-US" sz="1999" b="1" spc="119" dirty="0">
                <a:solidFill>
                  <a:srgbClr val="2B2B2B"/>
                </a:solidFill>
                <a:latin typeface="Canva Sans Bold"/>
                <a:ea typeface="Canva Sans Bold"/>
                <a:cs typeface="Canva Sans Bold"/>
                <a:sym typeface="Canva Sans Bold"/>
              </a:rPr>
              <a:t>The AI-Driven Study Plan Generator represents a significant leap forward in educational technology, combining advanced AI capabilities with user-friendly design. By leveraging machine learning algorithms and real-time adaptability, the system effectively bridges the gap between traditional teaching methods and personalized learning needs.</a:t>
            </a:r>
          </a:p>
          <a:p>
            <a:pPr marL="0" lvl="0" indent="0" algn="ctr">
              <a:lnSpc>
                <a:spcPts val="2699"/>
              </a:lnSpc>
              <a:spcBef>
                <a:spcPct val="0"/>
              </a:spcBef>
            </a:pPr>
            <a:endParaRPr lang="en-US" sz="1999" b="1" spc="119" dirty="0">
              <a:solidFill>
                <a:srgbClr val="2B2B2B"/>
              </a:solidFill>
              <a:latin typeface="Canva Sans Bold"/>
              <a:ea typeface="Canva Sans Bold"/>
              <a:cs typeface="Canva Sans Bold"/>
              <a:sym typeface="Canva Sans Bold"/>
            </a:endParaRPr>
          </a:p>
          <a:p>
            <a:pPr marL="0" lvl="0" indent="0" algn="ctr">
              <a:lnSpc>
                <a:spcPts val="2699"/>
              </a:lnSpc>
              <a:spcBef>
                <a:spcPct val="0"/>
              </a:spcBef>
            </a:pPr>
            <a:r>
              <a:rPr lang="en-US" sz="1999" b="1" u="none" spc="119" dirty="0">
                <a:solidFill>
                  <a:srgbClr val="2B2B2B"/>
                </a:solidFill>
                <a:latin typeface="Canva Sans Bold"/>
                <a:ea typeface="Canva Sans Bold"/>
                <a:cs typeface="Canva Sans Bold"/>
                <a:sym typeface="Canva Sans Bold"/>
              </a:rPr>
              <a:t>Through automated plan generation, progress tracking, and intelligent adaptations, this solution empowers both educators and students. The integration of modern technologies like Mistral-7B LLM ensures scalable, efficient, and personalized educational experiences, setting new standards for digital learning platforms.</a:t>
            </a:r>
          </a:p>
        </p:txBody>
      </p:sp>
      <p:sp>
        <p:nvSpPr>
          <p:cNvPr id="8" name="Freeform 8"/>
          <p:cNvSpPr/>
          <p:nvPr/>
        </p:nvSpPr>
        <p:spPr>
          <a:xfrm>
            <a:off x="-1338819" y="7811078"/>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57943" y="-1028700"/>
            <a:ext cx="4009031" cy="3788534"/>
          </a:xfrm>
          <a:custGeom>
            <a:avLst/>
            <a:gdLst/>
            <a:ahLst/>
            <a:cxnLst/>
            <a:rect l="l" t="t" r="r" b="b"/>
            <a:pathLst>
              <a:path w="4009031" h="3788534">
                <a:moveTo>
                  <a:pt x="0" y="0"/>
                </a:moveTo>
                <a:lnTo>
                  <a:pt x="4009031" y="0"/>
                </a:lnTo>
                <a:lnTo>
                  <a:pt x="4009031" y="3788534"/>
                </a:lnTo>
                <a:lnTo>
                  <a:pt x="0" y="378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94280">
            <a:off x="-2257593" y="3698521"/>
            <a:ext cx="4305636" cy="2699459"/>
          </a:xfrm>
          <a:custGeom>
            <a:avLst/>
            <a:gdLst/>
            <a:ahLst/>
            <a:cxnLst/>
            <a:rect l="l" t="t" r="r" b="b"/>
            <a:pathLst>
              <a:path w="4305636" h="2699459">
                <a:moveTo>
                  <a:pt x="0" y="0"/>
                </a:moveTo>
                <a:lnTo>
                  <a:pt x="4305636" y="0"/>
                </a:lnTo>
                <a:lnTo>
                  <a:pt x="4305636" y="2699458"/>
                </a:lnTo>
                <a:lnTo>
                  <a:pt x="0" y="26994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1" name="Freeform 11"/>
          <p:cNvSpPr/>
          <p:nvPr/>
        </p:nvSpPr>
        <p:spPr>
          <a:xfrm>
            <a:off x="14320790" y="-2496326"/>
            <a:ext cx="4798601" cy="4114800"/>
          </a:xfrm>
          <a:custGeom>
            <a:avLst/>
            <a:gdLst/>
            <a:ahLst/>
            <a:cxnLst/>
            <a:rect l="l" t="t" r="r" b="b"/>
            <a:pathLst>
              <a:path w="4798601" h="4114800">
                <a:moveTo>
                  <a:pt x="0" y="0"/>
                </a:moveTo>
                <a:lnTo>
                  <a:pt x="4798600" y="0"/>
                </a:lnTo>
                <a:lnTo>
                  <a:pt x="47986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5807473" y="7896557"/>
            <a:ext cx="2903654" cy="3943842"/>
          </a:xfrm>
          <a:custGeom>
            <a:avLst/>
            <a:gdLst/>
            <a:ahLst/>
            <a:cxnLst/>
            <a:rect l="l" t="t" r="r" b="b"/>
            <a:pathLst>
              <a:path w="2903654" h="3943842">
                <a:moveTo>
                  <a:pt x="0" y="0"/>
                </a:moveTo>
                <a:lnTo>
                  <a:pt x="2903654" y="0"/>
                </a:lnTo>
                <a:lnTo>
                  <a:pt x="2903654" y="3943842"/>
                </a:lnTo>
                <a:lnTo>
                  <a:pt x="0" y="394384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3" name="Freeform 13"/>
          <p:cNvSpPr/>
          <p:nvPr/>
        </p:nvSpPr>
        <p:spPr>
          <a:xfrm>
            <a:off x="17259300" y="1982512"/>
            <a:ext cx="5097501" cy="4114800"/>
          </a:xfrm>
          <a:custGeom>
            <a:avLst/>
            <a:gdLst/>
            <a:ahLst/>
            <a:cxnLst/>
            <a:rect l="l" t="t" r="r" b="b"/>
            <a:pathLst>
              <a:path w="5097501" h="4114800">
                <a:moveTo>
                  <a:pt x="0" y="0"/>
                </a:moveTo>
                <a:lnTo>
                  <a:pt x="5097501" y="0"/>
                </a:lnTo>
                <a:lnTo>
                  <a:pt x="509750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4" name="Freeform 14"/>
          <p:cNvSpPr/>
          <p:nvPr/>
        </p:nvSpPr>
        <p:spPr>
          <a:xfrm>
            <a:off x="16720090" y="6461349"/>
            <a:ext cx="4305636" cy="2699459"/>
          </a:xfrm>
          <a:custGeom>
            <a:avLst/>
            <a:gdLst/>
            <a:ahLst/>
            <a:cxnLst/>
            <a:rect l="l" t="t" r="r" b="b"/>
            <a:pathLst>
              <a:path w="4305636" h="2699459">
                <a:moveTo>
                  <a:pt x="0" y="0"/>
                </a:moveTo>
                <a:lnTo>
                  <a:pt x="4305636" y="0"/>
                </a:lnTo>
                <a:lnTo>
                  <a:pt x="4305636" y="2699459"/>
                </a:lnTo>
                <a:lnTo>
                  <a:pt x="0" y="269945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620</Words>
  <Application>Microsoft Office PowerPoint</Application>
  <PresentationFormat>Custom</PresentationFormat>
  <Paragraphs>60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Medium</vt:lpstr>
      <vt:lpstr>Canva Sans Bold</vt:lpstr>
      <vt:lpstr>Arial</vt:lpstr>
      <vt:lpstr>Waffle Soft</vt:lpstr>
      <vt:lpstr>Calibri</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Yellow Doodle Creative Project Presentation</dc:title>
  <dc:creator>Naga Venkata Durga Prasad Kowru</dc:creator>
  <cp:lastModifiedBy>Naga Venkata Durga Prasad Kowru</cp:lastModifiedBy>
  <cp:revision>4</cp:revision>
  <dcterms:created xsi:type="dcterms:W3CDTF">2006-08-16T00:00:00Z</dcterms:created>
  <dcterms:modified xsi:type="dcterms:W3CDTF">2024-11-01T07:04:27Z</dcterms:modified>
  <dc:identifier>DAGUyfVjVYg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2024-10-30T20:16:57Z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fae266f5-2e36-4cce-8e86-3f38725e99c8</vt:lpwstr>
  </property>
  <property fmtid="{D5CDD505-2E9C-101B-9397-08002B2CF9AE}" pid="8" name="MSIP_Label_a0819fa7-4367-4500-ba88-dd630d977609_ContentBits">
    <vt:lpwstr>0</vt:lpwstr>
  </property>
</Properties>
</file>